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270" r:id="rId3"/>
    <p:sldId id="262" r:id="rId4"/>
    <p:sldId id="263" r:id="rId5"/>
    <p:sldId id="264" r:id="rId6"/>
    <p:sldId id="269" r:id="rId7"/>
    <p:sldId id="266" r:id="rId8"/>
    <p:sldId id="268" r:id="rId9"/>
    <p:sldId id="267" r:id="rId10"/>
    <p:sldId id="271" r:id="rId11"/>
    <p:sldId id="272" r:id="rId12"/>
    <p:sldId id="273" r:id="rId13"/>
    <p:sldId id="265" r:id="rId14"/>
    <p:sldId id="276" r:id="rId15"/>
    <p:sldId id="274" r:id="rId16"/>
    <p:sldId id="275" r:id="rId17"/>
    <p:sldId id="281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2" autoAdjust="0"/>
    <p:restoredTop sz="94384" autoAdjust="0"/>
  </p:normalViewPr>
  <p:slideViewPr>
    <p:cSldViewPr snapToGrid="0">
      <p:cViewPr varScale="1">
        <p:scale>
          <a:sx n="49" d="100"/>
          <a:sy n="49" d="100"/>
        </p:scale>
        <p:origin x="91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5400">
              <a:solidFill>
                <a:srgbClr val="FFC000"/>
              </a:solidFill>
            </a:ln>
          </c:spPr>
          <c:marker>
            <c:spPr>
              <a:solidFill>
                <a:srgbClr val="FFFF00"/>
              </a:solidFill>
              <a:ln>
                <a:solidFill>
                  <a:srgbClr val="FF0000"/>
                </a:solidFill>
              </a:ln>
            </c:spPr>
          </c:marker>
          <c:cat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6</c:v>
                </c:pt>
                <c:pt idx="12">
                  <c:v>6</c:v>
                </c:pt>
                <c:pt idx="13">
                  <c:v>5.5</c:v>
                </c:pt>
                <c:pt idx="14">
                  <c:v>5</c:v>
                </c:pt>
                <c:pt idx="15">
                  <c:v>5.5</c:v>
                </c:pt>
                <c:pt idx="16">
                  <c:v>5.5</c:v>
                </c:pt>
                <c:pt idx="17">
                  <c:v>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17-4ED5-8234-B408AD96B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9571440"/>
        <c:axId val="487027616"/>
      </c:lineChart>
      <c:catAx>
        <c:axId val="2395714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027616"/>
        <c:crosses val="autoZero"/>
        <c:auto val="1"/>
        <c:lblAlgn val="ctr"/>
        <c:lblOffset val="100"/>
        <c:noMultiLvlLbl val="0"/>
      </c:catAx>
      <c:valAx>
        <c:axId val="487027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9571440"/>
        <c:crosses val="autoZero"/>
        <c:crossBetween val="between"/>
      </c:valAx>
      <c:spPr>
        <a:solidFill>
          <a:schemeClr val="bg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50376-16DD-426F-9978-13301242DFD5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2AD72-2C2B-499F-969D-4623D60EB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75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D72-2C2B-499F-969D-4623D60EBB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0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D72-2C2B-499F-969D-4623D60EBB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0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7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9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1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752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6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1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2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48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2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88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6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6E09F-5FB3-4813-B7B2-8A56120A66F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C46EA-A487-4E3A-9835-7275591B0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5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odh1128/TMprojec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689942" y="4405663"/>
            <a:ext cx="3502057" cy="125242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" y="1143894"/>
            <a:ext cx="10035444" cy="3073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03417" y="1126165"/>
            <a:ext cx="491390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err="1" smtClean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IoT</a:t>
            </a:r>
            <a:r>
              <a:rPr lang="en-US" altLang="ko-KR" sz="2500" dirty="0" smtClean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 &amp; ICT Developer</a:t>
            </a:r>
            <a:endParaRPr lang="en-US" altLang="ko-KR" sz="2500" b="1" dirty="0" smtClean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5500" b="1" dirty="0" smtClean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Team Project</a:t>
            </a: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960743" y="4476909"/>
            <a:ext cx="3025187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Team : </a:t>
            </a:r>
            <a:r>
              <a:rPr lang="en-US" altLang="ko-KR" sz="2500" b="1" dirty="0" smtClean="0">
                <a:solidFill>
                  <a:schemeClr val="bg1"/>
                </a:solidFill>
              </a:rPr>
              <a:t>TM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2017.11.17 ~ 2017.12.18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3417" y="3131483"/>
            <a:ext cx="4913909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 smtClean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Smart Home </a:t>
            </a:r>
            <a:r>
              <a:rPr lang="en-US" altLang="ko-KR" sz="2500" b="1" dirty="0" err="1" smtClean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IoT</a:t>
            </a:r>
            <a:r>
              <a:rPr lang="en-US" altLang="ko-KR" sz="2500" b="1" dirty="0" smtClean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 Platform</a:t>
            </a:r>
            <a:endParaRPr lang="en-US" altLang="ko-KR" sz="1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18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90790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34872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43856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15%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0791" y="4808634"/>
            <a:ext cx="2249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212121"/>
                </a:solidFill>
              </a:rPr>
              <a:t>Home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</a:t>
            </a:r>
            <a:r>
              <a:rPr lang="ko-KR" altLang="en-US" sz="1100" b="1" dirty="0" smtClean="0">
                <a:solidFill>
                  <a:srgbClr val="212121"/>
                </a:solidFill>
              </a:rPr>
              <a:t>가전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/</a:t>
            </a:r>
            <a:r>
              <a:rPr lang="ko-KR" altLang="en-US" sz="1100" b="1" dirty="0" smtClean="0">
                <a:solidFill>
                  <a:srgbClr val="212121"/>
                </a:solidFill>
              </a:rPr>
              <a:t>설비</a:t>
            </a:r>
            <a:endParaRPr lang="en-US" altLang="ko-KR" sz="11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설비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Bluetooth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송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수신 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0987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15069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24053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</a:t>
            </a:r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70988" y="4808634"/>
            <a:ext cx="2249428" cy="588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212121"/>
                </a:solidFill>
              </a:rPr>
              <a:t>Home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GateWay</a:t>
            </a:r>
            <a:endParaRPr lang="en-US" altLang="ko-KR" sz="1100" b="1" dirty="0" smtClean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Bluetooth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송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수신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51184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95266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04250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50</a:t>
            </a:r>
          </a:p>
          <a:p>
            <a:pPr lvl="0" algn="ctr"/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51185" y="4808634"/>
            <a:ext cx="2249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212121"/>
                </a:solidFill>
              </a:rPr>
              <a:t>H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Platform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웹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모바일 플랫폼 구성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Device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데이터를 관제 가능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144694" y="1886087"/>
            <a:ext cx="3768884" cy="43396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212121"/>
                </a:solidFill>
              </a:rPr>
              <a:t>파트 별 주요 업무 내용</a:t>
            </a:r>
            <a:endParaRPr lang="en-US" altLang="ko-KR" sz="1600" b="1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 공통 사항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200" b="1" dirty="0" smtClean="0"/>
              <a:t>  개별 시스템 개발 과정 수행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</a:t>
            </a:r>
            <a:r>
              <a:rPr lang="en-US" altLang="ko-KR" sz="1200" b="1" dirty="0" smtClean="0"/>
              <a:t> </a:t>
            </a:r>
            <a:r>
              <a:rPr lang="en-US" altLang="ko-KR" sz="1100" dirty="0" smtClean="0"/>
              <a:t>Arduino </a:t>
            </a:r>
            <a:r>
              <a:rPr lang="ko-KR" altLang="en-US" sz="1100" dirty="0" err="1"/>
              <a:t>단위시스템</a:t>
            </a:r>
            <a:r>
              <a:rPr lang="ko-KR" altLang="en-US" sz="1100" dirty="0"/>
              <a:t> 조립 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단위시스템별 디바이스 </a:t>
            </a:r>
            <a:r>
              <a:rPr lang="ko-KR" altLang="en-US" sz="1100" dirty="0" smtClean="0"/>
              <a:t>개발 </a:t>
            </a:r>
            <a:r>
              <a:rPr lang="en-US" altLang="ko-KR" sz="1100" dirty="0" smtClean="0"/>
              <a:t>&amp; </a:t>
            </a:r>
            <a:r>
              <a:rPr lang="ko-KR" altLang="en-US" sz="1100" dirty="0" smtClean="0"/>
              <a:t>테스트 시행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</a:t>
            </a:r>
            <a:r>
              <a:rPr lang="ko-KR" altLang="en-US" sz="1400" b="1" dirty="0" smtClean="0"/>
              <a:t>게이트웨이</a:t>
            </a:r>
            <a:endParaRPr lang="en-US" altLang="ko-KR" sz="14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/>
              <a:t>노트북 </a:t>
            </a:r>
            <a:r>
              <a:rPr lang="en-US" altLang="ko-KR" sz="1100" dirty="0" smtClean="0"/>
              <a:t>Bluetooth </a:t>
            </a:r>
            <a:r>
              <a:rPr lang="ko-KR" altLang="en-US" sz="1100" dirty="0" smtClean="0"/>
              <a:t>데이터 통신의 문제로 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Android Application</a:t>
            </a:r>
            <a:r>
              <a:rPr lang="ko-KR" altLang="en-US" sz="1100" dirty="0" smtClean="0"/>
              <a:t>으로 방향 선회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Retrofit2</a:t>
            </a:r>
            <a:r>
              <a:rPr lang="ko-KR" altLang="en-US" sz="1100" dirty="0" smtClean="0"/>
              <a:t>를 활용한 서버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게이트웨이간 </a:t>
            </a:r>
            <a:r>
              <a:rPr lang="en-US" altLang="ko-KR" sz="1100" dirty="0" smtClean="0"/>
              <a:t>API </a:t>
            </a:r>
            <a:r>
              <a:rPr lang="ko-KR" altLang="en-US" sz="1100" dirty="0" smtClean="0"/>
              <a:t>통신 개발 수행 시작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WEB / Server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Spring MVC </a:t>
            </a:r>
            <a:r>
              <a:rPr lang="ko-KR" altLang="en-US" sz="1100" dirty="0" smtClean="0"/>
              <a:t>활용한 웹 화면 개발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API </a:t>
            </a:r>
            <a:r>
              <a:rPr lang="ko-KR" altLang="en-US" sz="1100" dirty="0" smtClean="0"/>
              <a:t>전달받을 </a:t>
            </a:r>
            <a:r>
              <a:rPr lang="en-US" altLang="ko-KR" sz="1100" dirty="0" smtClean="0"/>
              <a:t>Controller </a:t>
            </a:r>
            <a:r>
              <a:rPr lang="ko-KR" altLang="en-US" sz="1100" dirty="0" smtClean="0"/>
              <a:t>및 모델 개발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</a:t>
            </a:r>
            <a:r>
              <a:rPr lang="en-US" altLang="ko-KR" sz="1200" b="1" dirty="0" smtClean="0"/>
              <a:t> </a:t>
            </a:r>
            <a:r>
              <a:rPr lang="ko-KR" altLang="en-US" sz="1400" b="1" dirty="0" smtClean="0"/>
              <a:t>디바이스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Bluetooth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Data </a:t>
            </a:r>
            <a:r>
              <a:rPr lang="ko-KR" altLang="en-US" sz="1200" dirty="0" smtClean="0"/>
              <a:t>송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수신 기능 개발</a:t>
            </a:r>
            <a:endParaRPr lang="en-US" altLang="ko-KR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590790" y="5832887"/>
            <a:ext cx="7209822" cy="51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ctr"/>
          <a:lstStyle/>
          <a:p>
            <a:pPr lvl="0" algn="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25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%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8402" y="5826930"/>
            <a:ext cx="1890318" cy="5102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0790" y="1886522"/>
            <a:ext cx="2249428" cy="51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7461" y="1958970"/>
            <a:ext cx="155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212121"/>
                </a:solidFill>
              </a:rPr>
              <a:t>디바이스 </a:t>
            </a:r>
            <a:r>
              <a:rPr lang="en-US" altLang="ko-KR" sz="1200" b="1" dirty="0" smtClean="0">
                <a:solidFill>
                  <a:srgbClr val="212121"/>
                </a:solidFill>
              </a:rPr>
              <a:t>(Arduino)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70987" y="1886522"/>
            <a:ext cx="2249428" cy="514229"/>
            <a:chOff x="3070987" y="1886522"/>
            <a:chExt cx="2249428" cy="514229"/>
          </a:xfrm>
        </p:grpSpPr>
        <p:sp>
          <p:nvSpPr>
            <p:cNvPr id="32" name="직사각형 31"/>
            <p:cNvSpPr/>
            <p:nvPr/>
          </p:nvSpPr>
          <p:spPr>
            <a:xfrm>
              <a:off x="3070987" y="1886522"/>
              <a:ext cx="2249428" cy="514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161176" y="1958970"/>
              <a:ext cx="2064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212121"/>
                  </a:solidFill>
                </a:rPr>
                <a:t>게이트웨이</a:t>
              </a:r>
              <a:r>
                <a:rPr lang="en-US" altLang="ko-KR" sz="1200" b="1" dirty="0" smtClean="0">
                  <a:solidFill>
                    <a:srgbClr val="212121"/>
                  </a:solidFill>
                </a:rPr>
                <a:t> (Android App)</a:t>
              </a:r>
              <a:endParaRPr lang="en-US" altLang="ko-KR" sz="1200" b="1" dirty="0">
                <a:solidFill>
                  <a:srgbClr val="21212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48766" y="1886087"/>
            <a:ext cx="2249428" cy="514229"/>
            <a:chOff x="5548766" y="1886087"/>
            <a:chExt cx="2249428" cy="514229"/>
          </a:xfrm>
        </p:grpSpPr>
        <p:sp>
          <p:nvSpPr>
            <p:cNvPr id="33" name="직사각형 32"/>
            <p:cNvSpPr/>
            <p:nvPr/>
          </p:nvSpPr>
          <p:spPr>
            <a:xfrm>
              <a:off x="5548766" y="1886087"/>
              <a:ext cx="2249428" cy="514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876150" y="1958535"/>
              <a:ext cx="1594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rgbClr val="212121"/>
                  </a:solidFill>
                </a:rPr>
                <a:t>Web&amp;</a:t>
              </a:r>
              <a:r>
                <a:rPr lang="ko-KR" altLang="en-US" sz="1200" b="1" dirty="0" smtClean="0">
                  <a:solidFill>
                    <a:srgbClr val="212121"/>
                  </a:solidFill>
                </a:rPr>
                <a:t>서버</a:t>
              </a:r>
              <a:r>
                <a:rPr lang="en-US" altLang="ko-KR" sz="1200" b="1" dirty="0" smtClean="0">
                  <a:solidFill>
                    <a:srgbClr val="212121"/>
                  </a:solidFill>
                </a:rPr>
                <a:t> (Spring)</a:t>
              </a:r>
              <a:endParaRPr lang="en-US" altLang="ko-KR" sz="1200" b="1" dirty="0">
                <a:solidFill>
                  <a:srgbClr val="21212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06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1480" y="9761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11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주차 </a:t>
            </a:r>
            <a:r>
              <a:rPr lang="en-US" altLang="ko-KR" b="1" dirty="0" smtClean="0"/>
              <a:t>11.27 ~ 12.01 – </a:t>
            </a:r>
            <a:r>
              <a:rPr lang="ko-KR" altLang="en-US" b="1" dirty="0" err="1" smtClean="0"/>
              <a:t>프로토타입</a:t>
            </a:r>
            <a:r>
              <a:rPr lang="ko-KR" altLang="en-US" b="1" dirty="0" smtClean="0"/>
              <a:t> 모델 개발 수행 기간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8070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90790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34872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43856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60%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0791" y="4571243"/>
            <a:ext cx="2249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212121"/>
                </a:solidFill>
              </a:rPr>
              <a:t>Home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</a:t>
            </a:r>
            <a:r>
              <a:rPr lang="ko-KR" altLang="en-US" sz="1100" b="1" dirty="0" smtClean="0">
                <a:solidFill>
                  <a:srgbClr val="212121"/>
                </a:solidFill>
              </a:rPr>
              <a:t>가전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/</a:t>
            </a:r>
            <a:r>
              <a:rPr lang="ko-KR" altLang="en-US" sz="1100" b="1" dirty="0" smtClean="0">
                <a:solidFill>
                  <a:srgbClr val="212121"/>
                </a:solidFill>
              </a:rPr>
              <a:t>설비</a:t>
            </a:r>
            <a:endParaRPr lang="en-US" altLang="ko-KR" sz="11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설비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Bluetooth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송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수신 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0987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15069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80%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24053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45%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70988" y="4571243"/>
            <a:ext cx="2249428" cy="107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212121"/>
                </a:solidFill>
              </a:rPr>
              <a:t>Home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GateWay</a:t>
            </a:r>
            <a:endParaRPr lang="en-US" altLang="ko-KR" sz="1100" b="1" dirty="0" smtClean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Bluetooth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송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수신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Retrofit2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활용한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 Access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51184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95266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04250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50</a:t>
            </a:r>
          </a:p>
          <a:p>
            <a:pPr lvl="0" algn="ctr"/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51185" y="4571243"/>
            <a:ext cx="2249428" cy="107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212121"/>
                </a:solidFill>
              </a:rPr>
              <a:t>H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Platform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웹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모바일 플랫폼 구성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Device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데이터를 관제 가능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Gateway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요청에 따른 동작 수행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144694" y="1886087"/>
            <a:ext cx="3768884" cy="32778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212121"/>
                </a:solidFill>
              </a:rPr>
              <a:t>파트 별 주요 업무 내용</a:t>
            </a:r>
            <a:endParaRPr lang="en-US" altLang="ko-KR" sz="1600" b="1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  공통 사항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200" b="1" dirty="0" smtClean="0"/>
              <a:t>시나리오 추가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개선에 따른 추가 협의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기본 </a:t>
            </a:r>
            <a:r>
              <a:rPr lang="ko-KR" altLang="en-US" sz="1200" dirty="0"/>
              <a:t>시나리오 </a:t>
            </a:r>
            <a:r>
              <a:rPr lang="ko-KR" altLang="en-US" sz="1200" dirty="0" smtClean="0"/>
              <a:t>설정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기본 시나리오 설정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테이블</a:t>
            </a:r>
            <a:r>
              <a:rPr lang="en-US" altLang="ko-KR" sz="1200" dirty="0"/>
              <a:t>, </a:t>
            </a:r>
            <a:r>
              <a:rPr lang="ko-KR" altLang="en-US" sz="1200" dirty="0"/>
              <a:t>변수</a:t>
            </a:r>
            <a:r>
              <a:rPr lang="en-US" altLang="ko-KR" sz="1200" dirty="0"/>
              <a:t>, </a:t>
            </a:r>
            <a:r>
              <a:rPr lang="ko-KR" altLang="en-US" sz="1200" dirty="0"/>
              <a:t>디바이스 선정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Part</a:t>
            </a:r>
            <a:r>
              <a:rPr lang="ko-KR" altLang="en-US" sz="1200" dirty="0"/>
              <a:t>별 단위 공정 협의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시나리오 변경에 따른 전체 시스템 수정 작업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(</a:t>
            </a:r>
            <a:r>
              <a:rPr lang="ko-KR" altLang="en-US" sz="1200" dirty="0" smtClean="0"/>
              <a:t>모델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변수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동작 시나리오 등</a:t>
            </a:r>
            <a:r>
              <a:rPr lang="en-US" altLang="ko-KR" sz="1200" dirty="0" smtClean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제어 요소 적용을 위한 통신 </a:t>
            </a:r>
            <a:r>
              <a:rPr lang="en-US" altLang="ko-KR" sz="1200" dirty="0" smtClean="0"/>
              <a:t>Program </a:t>
            </a:r>
            <a:r>
              <a:rPr lang="ko-KR" altLang="en-US" sz="1200" dirty="0" smtClean="0"/>
              <a:t>개발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제어 요소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WebSocket</a:t>
            </a:r>
            <a:r>
              <a:rPr lang="ko-KR" altLang="en-US" sz="1200" dirty="0" smtClean="0"/>
              <a:t>을 활용한 </a:t>
            </a:r>
            <a:r>
              <a:rPr lang="en-US" altLang="ko-KR" sz="1200" dirty="0" smtClean="0"/>
              <a:t>Data </a:t>
            </a:r>
            <a:r>
              <a:rPr lang="ko-KR" altLang="en-US" sz="1200" dirty="0" smtClean="0"/>
              <a:t>송신 기법</a:t>
            </a:r>
            <a:endParaRPr lang="en-US" altLang="ko-KR" sz="1200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590790" y="5832887"/>
            <a:ext cx="7209822" cy="51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ctr"/>
          <a:lstStyle/>
          <a:p>
            <a:pPr lvl="0" algn="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60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%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8401" y="5826930"/>
            <a:ext cx="4722013" cy="5102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0790" y="1886522"/>
            <a:ext cx="2249428" cy="51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7461" y="1958970"/>
            <a:ext cx="155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212121"/>
                </a:solidFill>
              </a:rPr>
              <a:t>디바이스 </a:t>
            </a:r>
            <a:r>
              <a:rPr lang="en-US" altLang="ko-KR" sz="1200" b="1" dirty="0" smtClean="0">
                <a:solidFill>
                  <a:srgbClr val="212121"/>
                </a:solidFill>
              </a:rPr>
              <a:t>(Arduino)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70987" y="1886522"/>
            <a:ext cx="2249428" cy="514229"/>
            <a:chOff x="3070987" y="1886522"/>
            <a:chExt cx="2249428" cy="514229"/>
          </a:xfrm>
        </p:grpSpPr>
        <p:sp>
          <p:nvSpPr>
            <p:cNvPr id="32" name="직사각형 31"/>
            <p:cNvSpPr/>
            <p:nvPr/>
          </p:nvSpPr>
          <p:spPr>
            <a:xfrm>
              <a:off x="3070987" y="1886522"/>
              <a:ext cx="2249428" cy="514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161176" y="1958970"/>
              <a:ext cx="2064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212121"/>
                  </a:solidFill>
                </a:rPr>
                <a:t>게이트웨이</a:t>
              </a:r>
              <a:r>
                <a:rPr lang="en-US" altLang="ko-KR" sz="1200" b="1" dirty="0" smtClean="0">
                  <a:solidFill>
                    <a:srgbClr val="212121"/>
                  </a:solidFill>
                </a:rPr>
                <a:t> (Android App)</a:t>
              </a:r>
              <a:endParaRPr lang="en-US" altLang="ko-KR" sz="1200" b="1" dirty="0">
                <a:solidFill>
                  <a:srgbClr val="21212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48766" y="1886087"/>
            <a:ext cx="2249428" cy="514229"/>
            <a:chOff x="5548766" y="1886087"/>
            <a:chExt cx="2249428" cy="514229"/>
          </a:xfrm>
        </p:grpSpPr>
        <p:sp>
          <p:nvSpPr>
            <p:cNvPr id="33" name="직사각형 32"/>
            <p:cNvSpPr/>
            <p:nvPr/>
          </p:nvSpPr>
          <p:spPr>
            <a:xfrm>
              <a:off x="5548766" y="1886087"/>
              <a:ext cx="2249428" cy="514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876150" y="1958535"/>
              <a:ext cx="1594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rgbClr val="212121"/>
                  </a:solidFill>
                </a:rPr>
                <a:t>Web&amp;</a:t>
              </a:r>
              <a:r>
                <a:rPr lang="ko-KR" altLang="en-US" sz="1200" b="1" dirty="0" smtClean="0">
                  <a:solidFill>
                    <a:srgbClr val="212121"/>
                  </a:solidFill>
                </a:rPr>
                <a:t>서버</a:t>
              </a:r>
              <a:r>
                <a:rPr lang="en-US" altLang="ko-KR" sz="1200" b="1" dirty="0" smtClean="0">
                  <a:solidFill>
                    <a:srgbClr val="212121"/>
                  </a:solidFill>
                </a:rPr>
                <a:t> (Spring)</a:t>
              </a:r>
              <a:endParaRPr lang="en-US" altLang="ko-KR" sz="1200" b="1" dirty="0">
                <a:solidFill>
                  <a:srgbClr val="21212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06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1480" y="9761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12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주차 </a:t>
            </a:r>
            <a:r>
              <a:rPr lang="en-US" altLang="ko-KR" b="1" dirty="0" smtClean="0"/>
              <a:t>12.04 ~ 12.08 – </a:t>
            </a:r>
            <a:r>
              <a:rPr lang="ko-KR" altLang="en-US" b="1" dirty="0" err="1" smtClean="0"/>
              <a:t>프로토타입</a:t>
            </a:r>
            <a:r>
              <a:rPr lang="ko-KR" altLang="en-US" b="1" dirty="0" smtClean="0"/>
              <a:t> 모델 테스트 </a:t>
            </a:r>
            <a:r>
              <a:rPr lang="en-US" altLang="ko-KR" b="1" dirty="0" smtClean="0"/>
              <a:t>&amp; 1</a:t>
            </a:r>
            <a:r>
              <a:rPr lang="ko-KR" altLang="en-US" b="1" dirty="0" smtClean="0"/>
              <a:t>차 설계</a:t>
            </a:r>
            <a:r>
              <a:rPr lang="en-US" altLang="ko-KR" b="1" dirty="0" smtClean="0"/>
              <a:t>&amp;</a:t>
            </a:r>
            <a:r>
              <a:rPr lang="ko-KR" altLang="en-US" b="1" dirty="0" smtClean="0"/>
              <a:t>시나리오 변경 작업 돌입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0717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90790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34872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43856" y="3802839"/>
            <a:ext cx="632290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3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100%</a:t>
            </a:r>
            <a:endParaRPr lang="en-US" altLang="ko-KR" sz="13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0987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15069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24053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8</a:t>
            </a:r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51184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95266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04250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3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</a:t>
            </a:r>
          </a:p>
          <a:p>
            <a:pPr lvl="0" algn="ctr"/>
            <a:r>
              <a:rPr lang="en-US" altLang="ko-KR" sz="13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%</a:t>
            </a:r>
            <a:endParaRPr lang="en-US" altLang="ko-KR" sz="13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144694" y="1886087"/>
            <a:ext cx="3768884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212121"/>
                </a:solidFill>
              </a:rPr>
              <a:t>파트 별 주요 업무 내용</a:t>
            </a:r>
            <a:endParaRPr lang="en-US" altLang="ko-KR" sz="1600" b="1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  공통 사항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200" b="1" dirty="0" smtClean="0"/>
              <a:t>Project </a:t>
            </a:r>
            <a:r>
              <a:rPr lang="ko-KR" altLang="en-US" sz="1200" b="1" dirty="0" smtClean="0"/>
              <a:t>일정에 따른 시나리오 재조정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- </a:t>
            </a:r>
            <a:r>
              <a:rPr lang="en-US" altLang="ko-KR" sz="1200" dirty="0" err="1" smtClean="0"/>
              <a:t>WebSocket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제어 요소 보류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제어 요소 보류에 따른 추가 시나리오 보류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디자인 및 전체 시스템 시운전 </a:t>
            </a:r>
            <a:r>
              <a:rPr lang="en-US" altLang="ko-KR" sz="1200" dirty="0" smtClean="0"/>
              <a:t>&amp; </a:t>
            </a:r>
            <a:r>
              <a:rPr lang="ko-KR" altLang="en-US" sz="1200" dirty="0" smtClean="0"/>
              <a:t>수정 작업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  Android Application </a:t>
            </a:r>
            <a:r>
              <a:rPr lang="ko-KR" altLang="en-US" sz="1400" b="1" dirty="0" smtClean="0"/>
              <a:t>개발 시작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200" b="1" dirty="0" smtClean="0"/>
              <a:t>개발 목표 </a:t>
            </a:r>
            <a:r>
              <a:rPr lang="en-US" altLang="ko-KR" sz="1200" b="1" dirty="0" smtClean="0"/>
              <a:t>: Web </a:t>
            </a:r>
            <a:r>
              <a:rPr lang="ko-KR" altLang="en-US" sz="1200" b="1" dirty="0" smtClean="0"/>
              <a:t>화면과 동일한 </a:t>
            </a:r>
            <a:r>
              <a:rPr lang="en-US" altLang="ko-KR" sz="1200" b="1" dirty="0" smtClean="0"/>
              <a:t>Data </a:t>
            </a:r>
            <a:r>
              <a:rPr lang="ko-KR" altLang="en-US" sz="1200" b="1" dirty="0" smtClean="0"/>
              <a:t>표현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 smtClean="0"/>
              <a:t>  </a:t>
            </a:r>
            <a:endParaRPr lang="en-US" altLang="ko-KR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590790" y="5832887"/>
            <a:ext cx="7209822" cy="51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ctr"/>
          <a:lstStyle/>
          <a:p>
            <a:pPr lvl="0" algn="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85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%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8402" y="5826930"/>
            <a:ext cx="6305848" cy="5102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0790" y="1886522"/>
            <a:ext cx="2249428" cy="51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7461" y="1958970"/>
            <a:ext cx="155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212121"/>
                </a:solidFill>
              </a:rPr>
              <a:t>디바이스 </a:t>
            </a:r>
            <a:r>
              <a:rPr lang="en-US" altLang="ko-KR" sz="1200" b="1" dirty="0" smtClean="0">
                <a:solidFill>
                  <a:srgbClr val="212121"/>
                </a:solidFill>
              </a:rPr>
              <a:t>(Arduino)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70987" y="1886522"/>
            <a:ext cx="2249428" cy="514229"/>
            <a:chOff x="3070987" y="1886522"/>
            <a:chExt cx="2249428" cy="514229"/>
          </a:xfrm>
        </p:grpSpPr>
        <p:sp>
          <p:nvSpPr>
            <p:cNvPr id="32" name="직사각형 31"/>
            <p:cNvSpPr/>
            <p:nvPr/>
          </p:nvSpPr>
          <p:spPr>
            <a:xfrm>
              <a:off x="3070987" y="1886522"/>
              <a:ext cx="2249428" cy="514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161176" y="1958970"/>
              <a:ext cx="2064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212121"/>
                  </a:solidFill>
                </a:rPr>
                <a:t>게이트웨이</a:t>
              </a:r>
              <a:r>
                <a:rPr lang="en-US" altLang="ko-KR" sz="1200" b="1" dirty="0" smtClean="0">
                  <a:solidFill>
                    <a:srgbClr val="212121"/>
                  </a:solidFill>
                </a:rPr>
                <a:t> (Android App)</a:t>
              </a:r>
              <a:endParaRPr lang="en-US" altLang="ko-KR" sz="1200" b="1" dirty="0">
                <a:solidFill>
                  <a:srgbClr val="21212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48766" y="1886087"/>
            <a:ext cx="2249428" cy="514229"/>
            <a:chOff x="5548766" y="1886087"/>
            <a:chExt cx="2249428" cy="514229"/>
          </a:xfrm>
        </p:grpSpPr>
        <p:sp>
          <p:nvSpPr>
            <p:cNvPr id="33" name="직사각형 32"/>
            <p:cNvSpPr/>
            <p:nvPr/>
          </p:nvSpPr>
          <p:spPr>
            <a:xfrm>
              <a:off x="5548766" y="1886087"/>
              <a:ext cx="2249428" cy="514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13705" y="1958535"/>
              <a:ext cx="19195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rgbClr val="212121"/>
                  </a:solidFill>
                </a:rPr>
                <a:t>Web&amp;</a:t>
              </a:r>
              <a:r>
                <a:rPr lang="ko-KR" altLang="en-US" sz="1200" b="1" dirty="0" smtClean="0">
                  <a:solidFill>
                    <a:srgbClr val="212121"/>
                  </a:solidFill>
                </a:rPr>
                <a:t>서버</a:t>
              </a:r>
              <a:r>
                <a:rPr lang="en-US" altLang="ko-KR" sz="1200" b="1" dirty="0" smtClean="0">
                  <a:solidFill>
                    <a:srgbClr val="212121"/>
                  </a:solidFill>
                </a:rPr>
                <a:t>&amp;Application</a:t>
              </a:r>
              <a:endParaRPr lang="en-US" altLang="ko-KR" sz="1200" b="1" dirty="0">
                <a:solidFill>
                  <a:srgbClr val="21212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06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1480" y="9761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12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주차 </a:t>
            </a:r>
            <a:r>
              <a:rPr lang="en-US" altLang="ko-KR" b="1" dirty="0" smtClean="0"/>
              <a:t>12.11 ~ 15 – </a:t>
            </a:r>
            <a:r>
              <a:rPr lang="ko-KR" altLang="en-US" b="1" dirty="0" smtClean="0"/>
              <a:t>프로젝트 완성 및 최종 점검</a:t>
            </a:r>
            <a:endParaRPr lang="en-US" altLang="ko-KR" b="1" dirty="0"/>
          </a:p>
        </p:txBody>
      </p:sp>
      <p:sp>
        <p:nvSpPr>
          <p:cNvPr id="39" name="직사각형 38"/>
          <p:cNvSpPr/>
          <p:nvPr/>
        </p:nvSpPr>
        <p:spPr>
          <a:xfrm>
            <a:off x="590791" y="4571243"/>
            <a:ext cx="2249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212121"/>
                </a:solidFill>
              </a:rPr>
              <a:t>Home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</a:t>
            </a:r>
            <a:r>
              <a:rPr lang="ko-KR" altLang="en-US" sz="1100" b="1" dirty="0" smtClean="0">
                <a:solidFill>
                  <a:srgbClr val="212121"/>
                </a:solidFill>
              </a:rPr>
              <a:t>가전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/</a:t>
            </a:r>
            <a:r>
              <a:rPr lang="ko-KR" altLang="en-US" sz="1100" b="1" dirty="0" smtClean="0">
                <a:solidFill>
                  <a:srgbClr val="212121"/>
                </a:solidFill>
              </a:rPr>
              <a:t>설비</a:t>
            </a:r>
            <a:endParaRPr lang="en-US" altLang="ko-KR" sz="11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설비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Bluetooth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송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수신 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70988" y="4571243"/>
            <a:ext cx="2249428" cy="107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212121"/>
                </a:solidFill>
              </a:rPr>
              <a:t>Home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GateWay</a:t>
            </a:r>
            <a:endParaRPr lang="en-US" altLang="ko-KR" sz="1100" b="1" dirty="0" smtClean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Bluetooth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송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수신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Retrofit2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활용한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 Access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51185" y="4571243"/>
            <a:ext cx="2249428" cy="107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212121"/>
                </a:solidFill>
              </a:rPr>
              <a:t>H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Platform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웹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모바일 플랫폼 구성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Device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데이터를 관제 가능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Gateway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요청에 따른 동작 수행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7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07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27520" y="1449800"/>
            <a:ext cx="4096974" cy="51743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t"/>
          <a:lstStyle/>
          <a:p>
            <a:pPr marL="0"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주요 기능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구현 환경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</a:rPr>
              <a:t>디바이스</a:t>
            </a: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아두이노</a:t>
            </a:r>
            <a:r>
              <a:rPr lang="en-US" altLang="ko-KR" sz="1000" dirty="0" smtClean="0">
                <a:solidFill>
                  <a:schemeClr val="bg1"/>
                </a:solidFill>
              </a:rPr>
              <a:t>), Web, Application(Android)</a:t>
            </a:r>
          </a:p>
          <a:p>
            <a:pPr marL="0" lvl="1"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공통 환경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171450" lvl="1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1"/>
                </a:solidFill>
              </a:rPr>
              <a:t>변경 데이터 실시간 반영 </a:t>
            </a: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</a:rPr>
              <a:t>주기적으로 동기화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marL="171450" lvl="1" indent="-171450">
              <a:lnSpc>
                <a:spcPct val="150000"/>
              </a:lnSpc>
              <a:buFontTx/>
              <a:buChar char="-"/>
            </a:pPr>
            <a:endParaRPr lang="en-US" altLang="ko-KR" sz="1000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디바이스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게이트웨이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171450" lvl="1" indent="-171450">
              <a:buFontTx/>
              <a:buChar char="-"/>
            </a:pPr>
            <a:r>
              <a:rPr lang="ko-KR" altLang="en-US" sz="1000" dirty="0" smtClean="0">
                <a:solidFill>
                  <a:schemeClr val="bg1"/>
                </a:solidFill>
              </a:rPr>
              <a:t>가전</a:t>
            </a:r>
            <a:r>
              <a:rPr lang="en-US" altLang="ko-KR" sz="1000" dirty="0" smtClean="0">
                <a:solidFill>
                  <a:schemeClr val="bg1"/>
                </a:solidFill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</a:rPr>
              <a:t>시스템 설비의 주요 데이터를 실질적인 데이터로 활용</a:t>
            </a:r>
            <a:r>
              <a:rPr lang="en-US" altLang="ko-KR" sz="1000" dirty="0" smtClean="0">
                <a:solidFill>
                  <a:schemeClr val="bg1"/>
                </a:solidFill>
              </a:rPr>
              <a:t/>
            </a:r>
            <a:br>
              <a:rPr lang="en-US" altLang="ko-KR" sz="1000" dirty="0" smtClean="0">
                <a:solidFill>
                  <a:schemeClr val="bg1"/>
                </a:solidFill>
              </a:rPr>
            </a:b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</a:rPr>
              <a:t>실제로는 일정 주기</a:t>
            </a:r>
            <a:r>
              <a:rPr lang="en-US" altLang="ko-KR" sz="1000" dirty="0" smtClean="0">
                <a:solidFill>
                  <a:schemeClr val="bg1"/>
                </a:solidFill>
              </a:rPr>
              <a:t>(Cycle)</a:t>
            </a:r>
            <a:r>
              <a:rPr lang="ko-KR" altLang="en-US" sz="1000" dirty="0" smtClean="0">
                <a:solidFill>
                  <a:schemeClr val="bg1"/>
                </a:solidFill>
              </a:rPr>
              <a:t>로 </a:t>
            </a:r>
            <a:r>
              <a:rPr lang="en-US" altLang="ko-KR" sz="1000" dirty="0" smtClean="0">
                <a:solidFill>
                  <a:schemeClr val="bg1"/>
                </a:solidFill>
              </a:rPr>
              <a:t>DB</a:t>
            </a:r>
            <a:r>
              <a:rPr lang="ko-KR" altLang="en-US" sz="1000" dirty="0" smtClean="0">
                <a:solidFill>
                  <a:schemeClr val="bg1"/>
                </a:solidFill>
              </a:rPr>
              <a:t>에 반영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pPr marL="171450" lvl="1" indent="-171450">
              <a:buFontTx/>
              <a:buChar char="-"/>
            </a:pPr>
            <a:r>
              <a:rPr lang="en-US" altLang="ko-KR" sz="1000" dirty="0" smtClean="0">
                <a:solidFill>
                  <a:schemeClr val="bg1"/>
                </a:solidFill>
              </a:rPr>
              <a:t>GSON</a:t>
            </a:r>
            <a:r>
              <a:rPr lang="ko-KR" altLang="en-US" sz="1000" dirty="0" smtClean="0">
                <a:solidFill>
                  <a:schemeClr val="bg1"/>
                </a:solidFill>
              </a:rPr>
              <a:t>을 활용하여 </a:t>
            </a:r>
            <a:r>
              <a:rPr lang="en-US" altLang="ko-KR" sz="1000" dirty="0" smtClean="0">
                <a:solidFill>
                  <a:schemeClr val="bg1"/>
                </a:solidFill>
              </a:rPr>
              <a:t>DATA Package</a:t>
            </a:r>
            <a:r>
              <a:rPr lang="ko-KR" altLang="en-US" sz="1000" dirty="0" smtClean="0">
                <a:solidFill>
                  <a:schemeClr val="bg1"/>
                </a:solidFill>
              </a:rPr>
              <a:t>화 하여 전송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marL="171450" lvl="1" indent="-171450">
              <a:buFontTx/>
              <a:buChar char="-"/>
            </a:pPr>
            <a:r>
              <a:rPr lang="ko-KR" altLang="en-US" sz="1000" dirty="0" smtClean="0">
                <a:solidFill>
                  <a:schemeClr val="bg1"/>
                </a:solidFill>
              </a:rPr>
              <a:t>디바이스는 무선 통신</a:t>
            </a:r>
            <a:r>
              <a:rPr lang="en-US" altLang="ko-KR" sz="1000" dirty="0">
                <a:solidFill>
                  <a:schemeClr val="bg1"/>
                </a:solidFill>
              </a:rPr>
              <a:t>(Bluetooth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  <a:r>
              <a:rPr lang="ko-KR" altLang="en-US" sz="1000" dirty="0" smtClean="0">
                <a:solidFill>
                  <a:schemeClr val="bg1"/>
                </a:solidFill>
              </a:rPr>
              <a:t>을 통해 </a:t>
            </a:r>
            <a:r>
              <a:rPr lang="en-US" altLang="ko-KR" sz="1000" dirty="0" smtClean="0">
                <a:solidFill>
                  <a:schemeClr val="bg1"/>
                </a:solidFill>
              </a:rPr>
              <a:t/>
            </a:r>
            <a:br>
              <a:rPr lang="en-US" altLang="ko-KR" sz="1000" dirty="0" smtClean="0">
                <a:solidFill>
                  <a:schemeClr val="bg1"/>
                </a:solidFill>
              </a:rPr>
            </a:br>
            <a:r>
              <a:rPr lang="ko-KR" altLang="en-US" sz="1000" dirty="0" smtClean="0">
                <a:solidFill>
                  <a:schemeClr val="bg1"/>
                </a:solidFill>
              </a:rPr>
              <a:t>게이트웨이</a:t>
            </a:r>
            <a:r>
              <a:rPr lang="en-US" altLang="ko-KR" sz="1000" dirty="0" smtClean="0">
                <a:solidFill>
                  <a:schemeClr val="bg1"/>
                </a:solidFill>
              </a:rPr>
              <a:t>(Android Application)</a:t>
            </a:r>
            <a:r>
              <a:rPr lang="ko-KR" altLang="en-US" sz="1000" dirty="0">
                <a:solidFill>
                  <a:schemeClr val="bg1"/>
                </a:solidFill>
              </a:rPr>
              <a:t>와</a:t>
            </a:r>
            <a:r>
              <a:rPr lang="ko-KR" altLang="en-US" sz="1000" dirty="0" smtClean="0">
                <a:solidFill>
                  <a:schemeClr val="bg1"/>
                </a:solidFill>
              </a:rPr>
              <a:t> 데이터 통신 수행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marL="171450" lvl="1" indent="-171450">
              <a:buFontTx/>
              <a:buChar char="-"/>
            </a:pPr>
            <a:endParaRPr lang="en-US" altLang="ko-KR" sz="1000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웹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(Web)</a:t>
            </a:r>
          </a:p>
          <a:p>
            <a:pPr marL="171450" lvl="1" indent="-171450">
              <a:buFontTx/>
              <a:buChar char="-"/>
            </a:pPr>
            <a:r>
              <a:rPr lang="en-US" altLang="ko-KR" sz="1000" dirty="0" smtClean="0">
                <a:solidFill>
                  <a:schemeClr val="bg1"/>
                </a:solidFill>
              </a:rPr>
              <a:t>DB</a:t>
            </a:r>
            <a:r>
              <a:rPr lang="ko-KR" altLang="en-US" sz="1000" dirty="0" smtClean="0">
                <a:solidFill>
                  <a:schemeClr val="bg1"/>
                </a:solidFill>
              </a:rPr>
              <a:t>에 저장된 디바이스 데이터 조회 기능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marL="171450" lvl="1" indent="-171450">
              <a:buFontTx/>
              <a:buChar char="-"/>
            </a:pPr>
            <a:endParaRPr lang="en-US" altLang="ko-KR" sz="1000" dirty="0" smtClean="0">
              <a:solidFill>
                <a:schemeClr val="bg1"/>
              </a:solidFill>
            </a:endParaRPr>
          </a:p>
          <a:p>
            <a:pPr marL="0" lvl="1"/>
            <a:r>
              <a:rPr lang="ko-KR" altLang="en-US" sz="1200" b="1" dirty="0" smtClean="0">
                <a:solidFill>
                  <a:schemeClr val="bg1"/>
                </a:solidFill>
              </a:rPr>
              <a:t>모바일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(Android)</a:t>
            </a:r>
          </a:p>
          <a:p>
            <a:pPr marL="0" lvl="1"/>
            <a:r>
              <a:rPr lang="en-US" altLang="ko-KR" sz="1000" dirty="0" smtClean="0">
                <a:solidFill>
                  <a:schemeClr val="bg1"/>
                </a:solidFill>
              </a:rPr>
              <a:t>-   DB</a:t>
            </a:r>
            <a:r>
              <a:rPr lang="ko-KR" altLang="en-US" sz="1000" dirty="0" smtClean="0">
                <a:solidFill>
                  <a:schemeClr val="bg1"/>
                </a:solidFill>
              </a:rPr>
              <a:t>에 저장된 디바이스 데이터 조회 기능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서버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&amp; DB</a:t>
            </a:r>
          </a:p>
          <a:p>
            <a:pPr marL="171450" lvl="1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smtClean="0">
                <a:solidFill>
                  <a:schemeClr val="bg1"/>
                </a:solidFill>
              </a:rPr>
              <a:t>Gateway </a:t>
            </a:r>
            <a:r>
              <a:rPr lang="ko-KR" altLang="en-US" sz="1000" dirty="0" smtClean="0">
                <a:solidFill>
                  <a:schemeClr val="bg1"/>
                </a:solidFill>
              </a:rPr>
              <a:t>및 웹</a:t>
            </a:r>
            <a:r>
              <a:rPr lang="en-US" altLang="ko-KR" sz="1000" dirty="0" smtClean="0">
                <a:solidFill>
                  <a:schemeClr val="bg1"/>
                </a:solidFill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</a:rPr>
              <a:t>모바일에서의 요청</a:t>
            </a:r>
            <a:r>
              <a:rPr lang="en-US" altLang="ko-KR" sz="1000" dirty="0" smtClean="0">
                <a:solidFill>
                  <a:schemeClr val="bg1"/>
                </a:solidFill>
              </a:rPr>
              <a:t>(Request) </a:t>
            </a:r>
            <a:r>
              <a:rPr lang="ko-KR" altLang="en-US" sz="1000" dirty="0" smtClean="0">
                <a:solidFill>
                  <a:schemeClr val="bg1"/>
                </a:solidFill>
              </a:rPr>
              <a:t>접수 시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br>
              <a:rPr lang="en-US" altLang="ko-KR" sz="1000" dirty="0" smtClean="0">
                <a:solidFill>
                  <a:schemeClr val="bg1"/>
                </a:solidFill>
              </a:rPr>
            </a:br>
            <a:r>
              <a:rPr lang="en-US" altLang="ko-KR" sz="1000" dirty="0" smtClean="0">
                <a:solidFill>
                  <a:schemeClr val="bg1"/>
                </a:solidFill>
              </a:rPr>
              <a:t>DB</a:t>
            </a:r>
            <a:r>
              <a:rPr lang="ko-KR" altLang="en-US" sz="1000" dirty="0" smtClean="0">
                <a:solidFill>
                  <a:schemeClr val="bg1"/>
                </a:solidFill>
              </a:rPr>
              <a:t>에 요청</a:t>
            </a:r>
            <a:r>
              <a:rPr lang="en-US" altLang="ko-KR" sz="1000" dirty="0" smtClean="0">
                <a:solidFill>
                  <a:schemeClr val="bg1"/>
                </a:solidFill>
              </a:rPr>
              <a:t>(Query)</a:t>
            </a:r>
            <a:r>
              <a:rPr lang="ko-KR" altLang="en-US" sz="1000" dirty="0" smtClean="0">
                <a:solidFill>
                  <a:schemeClr val="bg1"/>
                </a:solidFill>
              </a:rPr>
              <a:t>하여 데이터 전달 업무 수행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marL="171450" lvl="1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smtClean="0">
                <a:solidFill>
                  <a:schemeClr val="bg1"/>
                </a:solidFill>
              </a:rPr>
              <a:t>GSON</a:t>
            </a:r>
            <a:r>
              <a:rPr lang="ko-KR" altLang="en-US" sz="1000" dirty="0" smtClean="0">
                <a:solidFill>
                  <a:schemeClr val="bg1"/>
                </a:solidFill>
              </a:rPr>
              <a:t>을 활용하여 </a:t>
            </a:r>
            <a:r>
              <a:rPr lang="en-US" altLang="ko-KR" sz="1000" dirty="0" smtClean="0">
                <a:solidFill>
                  <a:schemeClr val="bg1"/>
                </a:solidFill>
              </a:rPr>
              <a:t>Package</a:t>
            </a:r>
            <a:r>
              <a:rPr lang="ko-KR" altLang="en-US" sz="1000" dirty="0" smtClean="0">
                <a:solidFill>
                  <a:schemeClr val="bg1"/>
                </a:solidFill>
              </a:rPr>
              <a:t>된 데이터 송</a:t>
            </a:r>
            <a:r>
              <a:rPr lang="en-US" altLang="ko-KR" sz="1000" dirty="0" smtClean="0">
                <a:solidFill>
                  <a:schemeClr val="bg1"/>
                </a:solidFill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</a:rPr>
              <a:t>수신 처리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900" dirty="0" smtClean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4476" y="1449800"/>
            <a:ext cx="7412714" cy="51743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037952" y="5376553"/>
            <a:ext cx="1129952" cy="1129952"/>
            <a:chOff x="3516153" y="5190365"/>
            <a:chExt cx="1129952" cy="1129952"/>
          </a:xfrm>
        </p:grpSpPr>
        <p:sp>
          <p:nvSpPr>
            <p:cNvPr id="45" name="타원 44"/>
            <p:cNvSpPr/>
            <p:nvPr/>
          </p:nvSpPr>
          <p:spPr>
            <a:xfrm>
              <a:off x="3516153" y="5190365"/>
              <a:ext cx="1129952" cy="11299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Group 4"/>
            <p:cNvGrpSpPr>
              <a:grpSpLocks noChangeAspect="1"/>
            </p:cNvGrpSpPr>
            <p:nvPr/>
          </p:nvGrpSpPr>
          <p:grpSpPr bwMode="auto">
            <a:xfrm>
              <a:off x="3802878" y="5425558"/>
              <a:ext cx="556502" cy="659566"/>
              <a:chOff x="2536" y="613"/>
              <a:chExt cx="2608" cy="3091"/>
            </a:xfrm>
            <a:solidFill>
              <a:srgbClr val="212121"/>
            </a:solidFill>
          </p:grpSpPr>
          <p:sp>
            <p:nvSpPr>
              <p:cNvPr id="47" name="Freeform 5"/>
              <p:cNvSpPr>
                <a:spLocks/>
              </p:cNvSpPr>
              <p:nvPr/>
            </p:nvSpPr>
            <p:spPr bwMode="auto">
              <a:xfrm>
                <a:off x="3151" y="613"/>
                <a:ext cx="1378" cy="1834"/>
              </a:xfrm>
              <a:custGeom>
                <a:avLst/>
                <a:gdLst>
                  <a:gd name="T0" fmla="*/ 449 w 4135"/>
                  <a:gd name="T1" fmla="*/ 4088 h 5500"/>
                  <a:gd name="T2" fmla="*/ 567 w 4135"/>
                  <a:gd name="T3" fmla="*/ 4417 h 5500"/>
                  <a:gd name="T4" fmla="*/ 753 w 4135"/>
                  <a:gd name="T5" fmla="*/ 4739 h 5500"/>
                  <a:gd name="T6" fmla="*/ 1004 w 4135"/>
                  <a:gd name="T7" fmla="*/ 5036 h 5500"/>
                  <a:gd name="T8" fmla="*/ 1316 w 4135"/>
                  <a:gd name="T9" fmla="*/ 5279 h 5500"/>
                  <a:gd name="T10" fmla="*/ 1623 w 4135"/>
                  <a:gd name="T11" fmla="*/ 5425 h 5500"/>
                  <a:gd name="T12" fmla="*/ 1898 w 4135"/>
                  <a:gd name="T13" fmla="*/ 5490 h 5500"/>
                  <a:gd name="T14" fmla="*/ 2234 w 4135"/>
                  <a:gd name="T15" fmla="*/ 5490 h 5500"/>
                  <a:gd name="T16" fmla="*/ 2509 w 4135"/>
                  <a:gd name="T17" fmla="*/ 5423 h 5500"/>
                  <a:gd name="T18" fmla="*/ 2811 w 4135"/>
                  <a:gd name="T19" fmla="*/ 5277 h 5500"/>
                  <a:gd name="T20" fmla="*/ 3124 w 4135"/>
                  <a:gd name="T21" fmla="*/ 5033 h 5500"/>
                  <a:gd name="T22" fmla="*/ 3376 w 4135"/>
                  <a:gd name="T23" fmla="*/ 4738 h 5500"/>
                  <a:gd name="T24" fmla="*/ 3565 w 4135"/>
                  <a:gd name="T25" fmla="*/ 4415 h 5500"/>
                  <a:gd name="T26" fmla="*/ 3686 w 4135"/>
                  <a:gd name="T27" fmla="*/ 4088 h 5500"/>
                  <a:gd name="T28" fmla="*/ 3736 w 4135"/>
                  <a:gd name="T29" fmla="*/ 3929 h 5500"/>
                  <a:gd name="T30" fmla="*/ 3854 w 4135"/>
                  <a:gd name="T31" fmla="*/ 3835 h 5500"/>
                  <a:gd name="T32" fmla="*/ 3989 w 4135"/>
                  <a:gd name="T33" fmla="*/ 3560 h 5500"/>
                  <a:gd name="T34" fmla="*/ 4093 w 4135"/>
                  <a:gd name="T35" fmla="*/ 3217 h 5500"/>
                  <a:gd name="T36" fmla="*/ 4119 w 4135"/>
                  <a:gd name="T37" fmla="*/ 2774 h 5500"/>
                  <a:gd name="T38" fmla="*/ 3981 w 4135"/>
                  <a:gd name="T39" fmla="*/ 2627 h 5500"/>
                  <a:gd name="T40" fmla="*/ 3912 w 4135"/>
                  <a:gd name="T41" fmla="*/ 2556 h 5500"/>
                  <a:gd name="T42" fmla="*/ 3982 w 4135"/>
                  <a:gd name="T43" fmla="*/ 2212 h 5500"/>
                  <a:gd name="T44" fmla="*/ 4002 w 4135"/>
                  <a:gd name="T45" fmla="*/ 1498 h 5500"/>
                  <a:gd name="T46" fmla="*/ 3883 w 4135"/>
                  <a:gd name="T47" fmla="*/ 1045 h 5500"/>
                  <a:gd name="T48" fmla="*/ 3697 w 4135"/>
                  <a:gd name="T49" fmla="*/ 798 h 5500"/>
                  <a:gd name="T50" fmla="*/ 3495 w 4135"/>
                  <a:gd name="T51" fmla="*/ 682 h 5500"/>
                  <a:gd name="T52" fmla="*/ 3420 w 4135"/>
                  <a:gd name="T53" fmla="*/ 661 h 5500"/>
                  <a:gd name="T54" fmla="*/ 3207 w 4135"/>
                  <a:gd name="T55" fmla="*/ 407 h 5500"/>
                  <a:gd name="T56" fmla="*/ 2939 w 4135"/>
                  <a:gd name="T57" fmla="*/ 217 h 5500"/>
                  <a:gd name="T58" fmla="*/ 2690 w 4135"/>
                  <a:gd name="T59" fmla="*/ 99 h 5500"/>
                  <a:gd name="T60" fmla="*/ 2317 w 4135"/>
                  <a:gd name="T61" fmla="*/ 10 h 5500"/>
                  <a:gd name="T62" fmla="*/ 1943 w 4135"/>
                  <a:gd name="T63" fmla="*/ 6 h 5500"/>
                  <a:gd name="T64" fmla="*/ 1639 w 4135"/>
                  <a:gd name="T65" fmla="*/ 52 h 5500"/>
                  <a:gd name="T66" fmla="*/ 1371 w 4135"/>
                  <a:gd name="T67" fmla="*/ 151 h 5500"/>
                  <a:gd name="T68" fmla="*/ 1107 w 4135"/>
                  <a:gd name="T69" fmla="*/ 305 h 5500"/>
                  <a:gd name="T70" fmla="*/ 816 w 4135"/>
                  <a:gd name="T71" fmla="*/ 524 h 5500"/>
                  <a:gd name="T72" fmla="*/ 579 w 4135"/>
                  <a:gd name="T73" fmla="*/ 762 h 5500"/>
                  <a:gd name="T74" fmla="*/ 334 w 4135"/>
                  <a:gd name="T75" fmla="*/ 1109 h 5500"/>
                  <a:gd name="T76" fmla="*/ 188 w 4135"/>
                  <a:gd name="T77" fmla="*/ 1466 h 5500"/>
                  <a:gd name="T78" fmla="*/ 141 w 4135"/>
                  <a:gd name="T79" fmla="*/ 1680 h 5500"/>
                  <a:gd name="T80" fmla="*/ 155 w 4135"/>
                  <a:gd name="T81" fmla="*/ 2254 h 5500"/>
                  <a:gd name="T82" fmla="*/ 223 w 4135"/>
                  <a:gd name="T83" fmla="*/ 2559 h 5500"/>
                  <a:gd name="T84" fmla="*/ 154 w 4135"/>
                  <a:gd name="T85" fmla="*/ 2628 h 5500"/>
                  <a:gd name="T86" fmla="*/ 15 w 4135"/>
                  <a:gd name="T87" fmla="*/ 2776 h 5500"/>
                  <a:gd name="T88" fmla="*/ 41 w 4135"/>
                  <a:gd name="T89" fmla="*/ 3220 h 5500"/>
                  <a:gd name="T90" fmla="*/ 145 w 4135"/>
                  <a:gd name="T91" fmla="*/ 3560 h 5500"/>
                  <a:gd name="T92" fmla="*/ 282 w 4135"/>
                  <a:gd name="T93" fmla="*/ 3835 h 5500"/>
                  <a:gd name="T94" fmla="*/ 400 w 4135"/>
                  <a:gd name="T95" fmla="*/ 3929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35" h="5500">
                    <a:moveTo>
                      <a:pt x="417" y="3931"/>
                    </a:moveTo>
                    <a:lnTo>
                      <a:pt x="426" y="3983"/>
                    </a:lnTo>
                    <a:lnTo>
                      <a:pt x="449" y="4088"/>
                    </a:lnTo>
                    <a:lnTo>
                      <a:pt x="481" y="4196"/>
                    </a:lnTo>
                    <a:lnTo>
                      <a:pt x="521" y="4306"/>
                    </a:lnTo>
                    <a:lnTo>
                      <a:pt x="567" y="4417"/>
                    </a:lnTo>
                    <a:lnTo>
                      <a:pt x="622" y="4526"/>
                    </a:lnTo>
                    <a:lnTo>
                      <a:pt x="684" y="4634"/>
                    </a:lnTo>
                    <a:lnTo>
                      <a:pt x="753" y="4739"/>
                    </a:lnTo>
                    <a:lnTo>
                      <a:pt x="829" y="4843"/>
                    </a:lnTo>
                    <a:lnTo>
                      <a:pt x="913" y="4941"/>
                    </a:lnTo>
                    <a:lnTo>
                      <a:pt x="1004" y="5036"/>
                    </a:lnTo>
                    <a:lnTo>
                      <a:pt x="1102" y="5124"/>
                    </a:lnTo>
                    <a:lnTo>
                      <a:pt x="1205" y="5205"/>
                    </a:lnTo>
                    <a:lnTo>
                      <a:pt x="1316" y="5279"/>
                    </a:lnTo>
                    <a:lnTo>
                      <a:pt x="1434" y="5344"/>
                    </a:lnTo>
                    <a:lnTo>
                      <a:pt x="1558" y="5400"/>
                    </a:lnTo>
                    <a:lnTo>
                      <a:pt x="1623" y="5425"/>
                    </a:lnTo>
                    <a:lnTo>
                      <a:pt x="1678" y="5442"/>
                    </a:lnTo>
                    <a:lnTo>
                      <a:pt x="1787" y="5471"/>
                    </a:lnTo>
                    <a:lnTo>
                      <a:pt x="1898" y="5490"/>
                    </a:lnTo>
                    <a:lnTo>
                      <a:pt x="2010" y="5500"/>
                    </a:lnTo>
                    <a:lnTo>
                      <a:pt x="2123" y="5500"/>
                    </a:lnTo>
                    <a:lnTo>
                      <a:pt x="2234" y="5490"/>
                    </a:lnTo>
                    <a:lnTo>
                      <a:pt x="2346" y="5471"/>
                    </a:lnTo>
                    <a:lnTo>
                      <a:pt x="2455" y="5442"/>
                    </a:lnTo>
                    <a:lnTo>
                      <a:pt x="2509" y="5423"/>
                    </a:lnTo>
                    <a:lnTo>
                      <a:pt x="2572" y="5399"/>
                    </a:lnTo>
                    <a:lnTo>
                      <a:pt x="2695" y="5343"/>
                    </a:lnTo>
                    <a:lnTo>
                      <a:pt x="2811" y="5277"/>
                    </a:lnTo>
                    <a:lnTo>
                      <a:pt x="2922" y="5203"/>
                    </a:lnTo>
                    <a:lnTo>
                      <a:pt x="3026" y="5121"/>
                    </a:lnTo>
                    <a:lnTo>
                      <a:pt x="3124" y="5033"/>
                    </a:lnTo>
                    <a:lnTo>
                      <a:pt x="3215" y="4940"/>
                    </a:lnTo>
                    <a:lnTo>
                      <a:pt x="3300" y="4840"/>
                    </a:lnTo>
                    <a:lnTo>
                      <a:pt x="3376" y="4738"/>
                    </a:lnTo>
                    <a:lnTo>
                      <a:pt x="3446" y="4631"/>
                    </a:lnTo>
                    <a:lnTo>
                      <a:pt x="3510" y="4525"/>
                    </a:lnTo>
                    <a:lnTo>
                      <a:pt x="3565" y="4415"/>
                    </a:lnTo>
                    <a:lnTo>
                      <a:pt x="3613" y="4306"/>
                    </a:lnTo>
                    <a:lnTo>
                      <a:pt x="3652" y="4196"/>
                    </a:lnTo>
                    <a:lnTo>
                      <a:pt x="3686" y="4088"/>
                    </a:lnTo>
                    <a:lnTo>
                      <a:pt x="3710" y="3983"/>
                    </a:lnTo>
                    <a:lnTo>
                      <a:pt x="3719" y="3931"/>
                    </a:lnTo>
                    <a:lnTo>
                      <a:pt x="3736" y="3929"/>
                    </a:lnTo>
                    <a:lnTo>
                      <a:pt x="3773" y="3913"/>
                    </a:lnTo>
                    <a:lnTo>
                      <a:pt x="3812" y="3882"/>
                    </a:lnTo>
                    <a:lnTo>
                      <a:pt x="3854" y="3835"/>
                    </a:lnTo>
                    <a:lnTo>
                      <a:pt x="3899" y="3766"/>
                    </a:lnTo>
                    <a:lnTo>
                      <a:pt x="3943" y="3675"/>
                    </a:lnTo>
                    <a:lnTo>
                      <a:pt x="3989" y="3560"/>
                    </a:lnTo>
                    <a:lnTo>
                      <a:pt x="4038" y="3416"/>
                    </a:lnTo>
                    <a:lnTo>
                      <a:pt x="4063" y="3332"/>
                    </a:lnTo>
                    <a:lnTo>
                      <a:pt x="4093" y="3217"/>
                    </a:lnTo>
                    <a:lnTo>
                      <a:pt x="4128" y="3028"/>
                    </a:lnTo>
                    <a:lnTo>
                      <a:pt x="4135" y="2883"/>
                    </a:lnTo>
                    <a:lnTo>
                      <a:pt x="4119" y="2774"/>
                    </a:lnTo>
                    <a:lnTo>
                      <a:pt x="4084" y="2699"/>
                    </a:lnTo>
                    <a:lnTo>
                      <a:pt x="4037" y="2651"/>
                    </a:lnTo>
                    <a:lnTo>
                      <a:pt x="3981" y="2627"/>
                    </a:lnTo>
                    <a:lnTo>
                      <a:pt x="3920" y="2619"/>
                    </a:lnTo>
                    <a:lnTo>
                      <a:pt x="3890" y="2621"/>
                    </a:lnTo>
                    <a:lnTo>
                      <a:pt x="3912" y="2556"/>
                    </a:lnTo>
                    <a:lnTo>
                      <a:pt x="3946" y="2426"/>
                    </a:lnTo>
                    <a:lnTo>
                      <a:pt x="3959" y="2362"/>
                    </a:lnTo>
                    <a:lnTo>
                      <a:pt x="3982" y="2212"/>
                    </a:lnTo>
                    <a:lnTo>
                      <a:pt x="4010" y="1941"/>
                    </a:lnTo>
                    <a:lnTo>
                      <a:pt x="4015" y="1704"/>
                    </a:lnTo>
                    <a:lnTo>
                      <a:pt x="4002" y="1498"/>
                    </a:lnTo>
                    <a:lnTo>
                      <a:pt x="3975" y="1320"/>
                    </a:lnTo>
                    <a:lnTo>
                      <a:pt x="3935" y="1171"/>
                    </a:lnTo>
                    <a:lnTo>
                      <a:pt x="3883" y="1045"/>
                    </a:lnTo>
                    <a:lnTo>
                      <a:pt x="3825" y="943"/>
                    </a:lnTo>
                    <a:lnTo>
                      <a:pt x="3762" y="861"/>
                    </a:lnTo>
                    <a:lnTo>
                      <a:pt x="3697" y="798"/>
                    </a:lnTo>
                    <a:lnTo>
                      <a:pt x="3634" y="750"/>
                    </a:lnTo>
                    <a:lnTo>
                      <a:pt x="3575" y="716"/>
                    </a:lnTo>
                    <a:lnTo>
                      <a:pt x="3495" y="682"/>
                    </a:lnTo>
                    <a:lnTo>
                      <a:pt x="3431" y="670"/>
                    </a:lnTo>
                    <a:lnTo>
                      <a:pt x="3425" y="668"/>
                    </a:lnTo>
                    <a:lnTo>
                      <a:pt x="3420" y="661"/>
                    </a:lnTo>
                    <a:lnTo>
                      <a:pt x="3366" y="579"/>
                    </a:lnTo>
                    <a:lnTo>
                      <a:pt x="3284" y="482"/>
                    </a:lnTo>
                    <a:lnTo>
                      <a:pt x="3207" y="407"/>
                    </a:lnTo>
                    <a:lnTo>
                      <a:pt x="3115" y="331"/>
                    </a:lnTo>
                    <a:lnTo>
                      <a:pt x="3003" y="255"/>
                    </a:lnTo>
                    <a:lnTo>
                      <a:pt x="2939" y="217"/>
                    </a:lnTo>
                    <a:lnTo>
                      <a:pt x="2893" y="191"/>
                    </a:lnTo>
                    <a:lnTo>
                      <a:pt x="2797" y="142"/>
                    </a:lnTo>
                    <a:lnTo>
                      <a:pt x="2690" y="99"/>
                    </a:lnTo>
                    <a:lnTo>
                      <a:pt x="2575" y="62"/>
                    </a:lnTo>
                    <a:lnTo>
                      <a:pt x="2451" y="32"/>
                    </a:lnTo>
                    <a:lnTo>
                      <a:pt x="2317" y="10"/>
                    </a:lnTo>
                    <a:lnTo>
                      <a:pt x="2175" y="0"/>
                    </a:lnTo>
                    <a:lnTo>
                      <a:pt x="2022" y="0"/>
                    </a:lnTo>
                    <a:lnTo>
                      <a:pt x="1943" y="6"/>
                    </a:lnTo>
                    <a:lnTo>
                      <a:pt x="1889" y="8"/>
                    </a:lnTo>
                    <a:lnTo>
                      <a:pt x="1787" y="21"/>
                    </a:lnTo>
                    <a:lnTo>
                      <a:pt x="1639" y="52"/>
                    </a:lnTo>
                    <a:lnTo>
                      <a:pt x="1545" y="80"/>
                    </a:lnTo>
                    <a:lnTo>
                      <a:pt x="1485" y="102"/>
                    </a:lnTo>
                    <a:lnTo>
                      <a:pt x="1371" y="151"/>
                    </a:lnTo>
                    <a:lnTo>
                      <a:pt x="1261" y="207"/>
                    </a:lnTo>
                    <a:lnTo>
                      <a:pt x="1156" y="272"/>
                    </a:lnTo>
                    <a:lnTo>
                      <a:pt x="1107" y="305"/>
                    </a:lnTo>
                    <a:lnTo>
                      <a:pt x="1047" y="344"/>
                    </a:lnTo>
                    <a:lnTo>
                      <a:pt x="929" y="430"/>
                    </a:lnTo>
                    <a:lnTo>
                      <a:pt x="816" y="524"/>
                    </a:lnTo>
                    <a:lnTo>
                      <a:pt x="708" y="625"/>
                    </a:lnTo>
                    <a:lnTo>
                      <a:pt x="658" y="678"/>
                    </a:lnTo>
                    <a:lnTo>
                      <a:pt x="579" y="762"/>
                    </a:lnTo>
                    <a:lnTo>
                      <a:pt x="466" y="901"/>
                    </a:lnTo>
                    <a:lnTo>
                      <a:pt x="397" y="1002"/>
                    </a:lnTo>
                    <a:lnTo>
                      <a:pt x="334" y="1109"/>
                    </a:lnTo>
                    <a:lnTo>
                      <a:pt x="278" y="1221"/>
                    </a:lnTo>
                    <a:lnTo>
                      <a:pt x="229" y="1341"/>
                    </a:lnTo>
                    <a:lnTo>
                      <a:pt x="188" y="1466"/>
                    </a:lnTo>
                    <a:lnTo>
                      <a:pt x="171" y="1531"/>
                    </a:lnTo>
                    <a:lnTo>
                      <a:pt x="160" y="1580"/>
                    </a:lnTo>
                    <a:lnTo>
                      <a:pt x="141" y="1680"/>
                    </a:lnTo>
                    <a:lnTo>
                      <a:pt x="126" y="1832"/>
                    </a:lnTo>
                    <a:lnTo>
                      <a:pt x="129" y="2039"/>
                    </a:lnTo>
                    <a:lnTo>
                      <a:pt x="155" y="2254"/>
                    </a:lnTo>
                    <a:lnTo>
                      <a:pt x="175" y="2365"/>
                    </a:lnTo>
                    <a:lnTo>
                      <a:pt x="188" y="2429"/>
                    </a:lnTo>
                    <a:lnTo>
                      <a:pt x="223" y="2559"/>
                    </a:lnTo>
                    <a:lnTo>
                      <a:pt x="245" y="2624"/>
                    </a:lnTo>
                    <a:lnTo>
                      <a:pt x="214" y="2621"/>
                    </a:lnTo>
                    <a:lnTo>
                      <a:pt x="154" y="2628"/>
                    </a:lnTo>
                    <a:lnTo>
                      <a:pt x="96" y="2653"/>
                    </a:lnTo>
                    <a:lnTo>
                      <a:pt x="49" y="2700"/>
                    </a:lnTo>
                    <a:lnTo>
                      <a:pt x="15" y="2776"/>
                    </a:lnTo>
                    <a:lnTo>
                      <a:pt x="0" y="2884"/>
                    </a:lnTo>
                    <a:lnTo>
                      <a:pt x="7" y="3030"/>
                    </a:lnTo>
                    <a:lnTo>
                      <a:pt x="41" y="3220"/>
                    </a:lnTo>
                    <a:lnTo>
                      <a:pt x="72" y="3334"/>
                    </a:lnTo>
                    <a:lnTo>
                      <a:pt x="96" y="3417"/>
                    </a:lnTo>
                    <a:lnTo>
                      <a:pt x="145" y="3560"/>
                    </a:lnTo>
                    <a:lnTo>
                      <a:pt x="193" y="3677"/>
                    </a:lnTo>
                    <a:lnTo>
                      <a:pt x="237" y="3766"/>
                    </a:lnTo>
                    <a:lnTo>
                      <a:pt x="282" y="3835"/>
                    </a:lnTo>
                    <a:lnTo>
                      <a:pt x="322" y="3882"/>
                    </a:lnTo>
                    <a:lnTo>
                      <a:pt x="363" y="3913"/>
                    </a:lnTo>
                    <a:lnTo>
                      <a:pt x="400" y="3929"/>
                    </a:lnTo>
                    <a:lnTo>
                      <a:pt x="417" y="39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6"/>
              <p:cNvSpPr>
                <a:spLocks/>
              </p:cNvSpPr>
              <p:nvPr/>
            </p:nvSpPr>
            <p:spPr bwMode="auto">
              <a:xfrm>
                <a:off x="2536" y="2370"/>
                <a:ext cx="2608" cy="1334"/>
              </a:xfrm>
              <a:custGeom>
                <a:avLst/>
                <a:gdLst>
                  <a:gd name="T0" fmla="*/ 6989 w 7824"/>
                  <a:gd name="T1" fmla="*/ 787 h 4004"/>
                  <a:gd name="T2" fmla="*/ 6551 w 7824"/>
                  <a:gd name="T3" fmla="*/ 644 h 4004"/>
                  <a:gd name="T4" fmla="*/ 5947 w 7824"/>
                  <a:gd name="T5" fmla="*/ 378 h 4004"/>
                  <a:gd name="T6" fmla="*/ 5514 w 7824"/>
                  <a:gd name="T7" fmla="*/ 137 h 4004"/>
                  <a:gd name="T8" fmla="*/ 5302 w 7824"/>
                  <a:gd name="T9" fmla="*/ 0 h 4004"/>
                  <a:gd name="T10" fmla="*/ 4562 w 7824"/>
                  <a:gd name="T11" fmla="*/ 2339 h 4004"/>
                  <a:gd name="T12" fmla="*/ 4458 w 7824"/>
                  <a:gd name="T13" fmla="*/ 2649 h 4004"/>
                  <a:gd name="T14" fmla="*/ 4202 w 7824"/>
                  <a:gd name="T15" fmla="*/ 1613 h 4004"/>
                  <a:gd name="T16" fmla="*/ 4389 w 7824"/>
                  <a:gd name="T17" fmla="*/ 1268 h 4004"/>
                  <a:gd name="T18" fmla="*/ 4449 w 7824"/>
                  <a:gd name="T19" fmla="*/ 1011 h 4004"/>
                  <a:gd name="T20" fmla="*/ 4415 w 7824"/>
                  <a:gd name="T21" fmla="*/ 831 h 4004"/>
                  <a:gd name="T22" fmla="*/ 4315 w 7824"/>
                  <a:gd name="T23" fmla="*/ 713 h 4004"/>
                  <a:gd name="T24" fmla="*/ 4184 w 7824"/>
                  <a:gd name="T25" fmla="*/ 646 h 4004"/>
                  <a:gd name="T26" fmla="*/ 4020 w 7824"/>
                  <a:gd name="T27" fmla="*/ 610 h 4004"/>
                  <a:gd name="T28" fmla="*/ 3913 w 7824"/>
                  <a:gd name="T29" fmla="*/ 605 h 4004"/>
                  <a:gd name="T30" fmla="*/ 3805 w 7824"/>
                  <a:gd name="T31" fmla="*/ 610 h 4004"/>
                  <a:gd name="T32" fmla="*/ 3643 w 7824"/>
                  <a:gd name="T33" fmla="*/ 646 h 4004"/>
                  <a:gd name="T34" fmla="*/ 3510 w 7824"/>
                  <a:gd name="T35" fmla="*/ 713 h 4004"/>
                  <a:gd name="T36" fmla="*/ 3411 w 7824"/>
                  <a:gd name="T37" fmla="*/ 831 h 4004"/>
                  <a:gd name="T38" fmla="*/ 3376 w 7824"/>
                  <a:gd name="T39" fmla="*/ 1011 h 4004"/>
                  <a:gd name="T40" fmla="*/ 3437 w 7824"/>
                  <a:gd name="T41" fmla="*/ 1268 h 4004"/>
                  <a:gd name="T42" fmla="*/ 3624 w 7824"/>
                  <a:gd name="T43" fmla="*/ 1613 h 4004"/>
                  <a:gd name="T44" fmla="*/ 3368 w 7824"/>
                  <a:gd name="T45" fmla="*/ 2649 h 4004"/>
                  <a:gd name="T46" fmla="*/ 3264 w 7824"/>
                  <a:gd name="T47" fmla="*/ 2339 h 4004"/>
                  <a:gd name="T48" fmla="*/ 2522 w 7824"/>
                  <a:gd name="T49" fmla="*/ 0 h 4004"/>
                  <a:gd name="T50" fmla="*/ 2310 w 7824"/>
                  <a:gd name="T51" fmla="*/ 137 h 4004"/>
                  <a:gd name="T52" fmla="*/ 1877 w 7824"/>
                  <a:gd name="T53" fmla="*/ 378 h 4004"/>
                  <a:gd name="T54" fmla="*/ 1273 w 7824"/>
                  <a:gd name="T55" fmla="*/ 644 h 4004"/>
                  <a:gd name="T56" fmla="*/ 835 w 7824"/>
                  <a:gd name="T57" fmla="*/ 787 h 4004"/>
                  <a:gd name="T58" fmla="*/ 677 w 7824"/>
                  <a:gd name="T59" fmla="*/ 830 h 4004"/>
                  <a:gd name="T60" fmla="*/ 449 w 7824"/>
                  <a:gd name="T61" fmla="*/ 942 h 4004"/>
                  <a:gd name="T62" fmla="*/ 278 w 7824"/>
                  <a:gd name="T63" fmla="*/ 1099 h 4004"/>
                  <a:gd name="T64" fmla="*/ 154 w 7824"/>
                  <a:gd name="T65" fmla="*/ 1291 h 4004"/>
                  <a:gd name="T66" fmla="*/ 73 w 7824"/>
                  <a:gd name="T67" fmla="*/ 1502 h 4004"/>
                  <a:gd name="T68" fmla="*/ 16 w 7824"/>
                  <a:gd name="T69" fmla="*/ 1776 h 4004"/>
                  <a:gd name="T70" fmla="*/ 1 w 7824"/>
                  <a:gd name="T71" fmla="*/ 2176 h 4004"/>
                  <a:gd name="T72" fmla="*/ 12 w 7824"/>
                  <a:gd name="T73" fmla="*/ 2329 h 4004"/>
                  <a:gd name="T74" fmla="*/ 75 w 7824"/>
                  <a:gd name="T75" fmla="*/ 2971 h 4004"/>
                  <a:gd name="T76" fmla="*/ 135 w 7824"/>
                  <a:gd name="T77" fmla="*/ 3104 h 4004"/>
                  <a:gd name="T78" fmla="*/ 766 w 7824"/>
                  <a:gd name="T79" fmla="*/ 3409 h 4004"/>
                  <a:gd name="T80" fmla="*/ 1230 w 7824"/>
                  <a:gd name="T81" fmla="*/ 3582 h 4004"/>
                  <a:gd name="T82" fmla="*/ 1805 w 7824"/>
                  <a:gd name="T83" fmla="*/ 3749 h 4004"/>
                  <a:gd name="T84" fmla="*/ 2485 w 7824"/>
                  <a:gd name="T85" fmla="*/ 3890 h 4004"/>
                  <a:gd name="T86" fmla="*/ 3265 w 7824"/>
                  <a:gd name="T87" fmla="*/ 3981 h 4004"/>
                  <a:gd name="T88" fmla="*/ 3913 w 7824"/>
                  <a:gd name="T89" fmla="*/ 4004 h 4004"/>
                  <a:gd name="T90" fmla="*/ 4562 w 7824"/>
                  <a:gd name="T91" fmla="*/ 3982 h 4004"/>
                  <a:gd name="T92" fmla="*/ 5341 w 7824"/>
                  <a:gd name="T93" fmla="*/ 3890 h 4004"/>
                  <a:gd name="T94" fmla="*/ 6021 w 7824"/>
                  <a:gd name="T95" fmla="*/ 3750 h 4004"/>
                  <a:gd name="T96" fmla="*/ 6595 w 7824"/>
                  <a:gd name="T97" fmla="*/ 3583 h 4004"/>
                  <a:gd name="T98" fmla="*/ 7059 w 7824"/>
                  <a:gd name="T99" fmla="*/ 3411 h 4004"/>
                  <a:gd name="T100" fmla="*/ 7690 w 7824"/>
                  <a:gd name="T101" fmla="*/ 3104 h 4004"/>
                  <a:gd name="T102" fmla="*/ 7751 w 7824"/>
                  <a:gd name="T103" fmla="*/ 2971 h 4004"/>
                  <a:gd name="T104" fmla="*/ 7814 w 7824"/>
                  <a:gd name="T105" fmla="*/ 2329 h 4004"/>
                  <a:gd name="T106" fmla="*/ 7824 w 7824"/>
                  <a:gd name="T107" fmla="*/ 2176 h 4004"/>
                  <a:gd name="T108" fmla="*/ 7808 w 7824"/>
                  <a:gd name="T109" fmla="*/ 1776 h 4004"/>
                  <a:gd name="T110" fmla="*/ 7752 w 7824"/>
                  <a:gd name="T111" fmla="*/ 1502 h 4004"/>
                  <a:gd name="T112" fmla="*/ 7670 w 7824"/>
                  <a:gd name="T113" fmla="*/ 1291 h 4004"/>
                  <a:gd name="T114" fmla="*/ 7546 w 7824"/>
                  <a:gd name="T115" fmla="*/ 1099 h 4004"/>
                  <a:gd name="T116" fmla="*/ 7375 w 7824"/>
                  <a:gd name="T117" fmla="*/ 942 h 4004"/>
                  <a:gd name="T118" fmla="*/ 7147 w 7824"/>
                  <a:gd name="T119" fmla="*/ 830 h 4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24" h="4004">
                    <a:moveTo>
                      <a:pt x="7079" y="811"/>
                    </a:moveTo>
                    <a:lnTo>
                      <a:pt x="6989" y="787"/>
                    </a:lnTo>
                    <a:lnTo>
                      <a:pt x="6809" y="733"/>
                    </a:lnTo>
                    <a:lnTo>
                      <a:pt x="6551" y="644"/>
                    </a:lnTo>
                    <a:lnTo>
                      <a:pt x="6231" y="512"/>
                    </a:lnTo>
                    <a:lnTo>
                      <a:pt x="5947" y="378"/>
                    </a:lnTo>
                    <a:lnTo>
                      <a:pt x="5705" y="248"/>
                    </a:lnTo>
                    <a:lnTo>
                      <a:pt x="5514" y="137"/>
                    </a:lnTo>
                    <a:lnTo>
                      <a:pt x="5326" y="18"/>
                    </a:lnTo>
                    <a:lnTo>
                      <a:pt x="5302" y="0"/>
                    </a:lnTo>
                    <a:lnTo>
                      <a:pt x="4680" y="1969"/>
                    </a:lnTo>
                    <a:lnTo>
                      <a:pt x="4562" y="2339"/>
                    </a:lnTo>
                    <a:lnTo>
                      <a:pt x="4560" y="2333"/>
                    </a:lnTo>
                    <a:lnTo>
                      <a:pt x="4458" y="2649"/>
                    </a:lnTo>
                    <a:lnTo>
                      <a:pt x="4129" y="1717"/>
                    </a:lnTo>
                    <a:lnTo>
                      <a:pt x="4202" y="1613"/>
                    </a:lnTo>
                    <a:lnTo>
                      <a:pt x="4314" y="1429"/>
                    </a:lnTo>
                    <a:lnTo>
                      <a:pt x="4389" y="1268"/>
                    </a:lnTo>
                    <a:lnTo>
                      <a:pt x="4433" y="1129"/>
                    </a:lnTo>
                    <a:lnTo>
                      <a:pt x="4449" y="1011"/>
                    </a:lnTo>
                    <a:lnTo>
                      <a:pt x="4442" y="912"/>
                    </a:lnTo>
                    <a:lnTo>
                      <a:pt x="4415" y="831"/>
                    </a:lnTo>
                    <a:lnTo>
                      <a:pt x="4371" y="765"/>
                    </a:lnTo>
                    <a:lnTo>
                      <a:pt x="4315" y="713"/>
                    </a:lnTo>
                    <a:lnTo>
                      <a:pt x="4252" y="674"/>
                    </a:lnTo>
                    <a:lnTo>
                      <a:pt x="4184" y="646"/>
                    </a:lnTo>
                    <a:lnTo>
                      <a:pt x="4115" y="627"/>
                    </a:lnTo>
                    <a:lnTo>
                      <a:pt x="4020" y="610"/>
                    </a:lnTo>
                    <a:lnTo>
                      <a:pt x="3931" y="605"/>
                    </a:lnTo>
                    <a:lnTo>
                      <a:pt x="3913" y="605"/>
                    </a:lnTo>
                    <a:lnTo>
                      <a:pt x="3896" y="605"/>
                    </a:lnTo>
                    <a:lnTo>
                      <a:pt x="3805" y="610"/>
                    </a:lnTo>
                    <a:lnTo>
                      <a:pt x="3710" y="627"/>
                    </a:lnTo>
                    <a:lnTo>
                      <a:pt x="3643" y="646"/>
                    </a:lnTo>
                    <a:lnTo>
                      <a:pt x="3574" y="674"/>
                    </a:lnTo>
                    <a:lnTo>
                      <a:pt x="3510" y="713"/>
                    </a:lnTo>
                    <a:lnTo>
                      <a:pt x="3455" y="765"/>
                    </a:lnTo>
                    <a:lnTo>
                      <a:pt x="3411" y="831"/>
                    </a:lnTo>
                    <a:lnTo>
                      <a:pt x="3383" y="912"/>
                    </a:lnTo>
                    <a:lnTo>
                      <a:pt x="3376" y="1011"/>
                    </a:lnTo>
                    <a:lnTo>
                      <a:pt x="3392" y="1129"/>
                    </a:lnTo>
                    <a:lnTo>
                      <a:pt x="3437" y="1268"/>
                    </a:lnTo>
                    <a:lnTo>
                      <a:pt x="3512" y="1429"/>
                    </a:lnTo>
                    <a:lnTo>
                      <a:pt x="3624" y="1613"/>
                    </a:lnTo>
                    <a:lnTo>
                      <a:pt x="3696" y="1717"/>
                    </a:lnTo>
                    <a:lnTo>
                      <a:pt x="3368" y="2649"/>
                    </a:lnTo>
                    <a:lnTo>
                      <a:pt x="3265" y="2333"/>
                    </a:lnTo>
                    <a:lnTo>
                      <a:pt x="3264" y="2339"/>
                    </a:lnTo>
                    <a:lnTo>
                      <a:pt x="3147" y="1969"/>
                    </a:lnTo>
                    <a:lnTo>
                      <a:pt x="2522" y="0"/>
                    </a:lnTo>
                    <a:lnTo>
                      <a:pt x="2498" y="18"/>
                    </a:lnTo>
                    <a:lnTo>
                      <a:pt x="2310" y="137"/>
                    </a:lnTo>
                    <a:lnTo>
                      <a:pt x="2119" y="248"/>
                    </a:lnTo>
                    <a:lnTo>
                      <a:pt x="1877" y="378"/>
                    </a:lnTo>
                    <a:lnTo>
                      <a:pt x="1593" y="512"/>
                    </a:lnTo>
                    <a:lnTo>
                      <a:pt x="1273" y="644"/>
                    </a:lnTo>
                    <a:lnTo>
                      <a:pt x="1015" y="733"/>
                    </a:lnTo>
                    <a:lnTo>
                      <a:pt x="835" y="787"/>
                    </a:lnTo>
                    <a:lnTo>
                      <a:pt x="745" y="811"/>
                    </a:lnTo>
                    <a:lnTo>
                      <a:pt x="677" y="830"/>
                    </a:lnTo>
                    <a:lnTo>
                      <a:pt x="556" y="879"/>
                    </a:lnTo>
                    <a:lnTo>
                      <a:pt x="449" y="942"/>
                    </a:lnTo>
                    <a:lnTo>
                      <a:pt x="357" y="1016"/>
                    </a:lnTo>
                    <a:lnTo>
                      <a:pt x="278" y="1099"/>
                    </a:lnTo>
                    <a:lnTo>
                      <a:pt x="210" y="1191"/>
                    </a:lnTo>
                    <a:lnTo>
                      <a:pt x="154" y="1291"/>
                    </a:lnTo>
                    <a:lnTo>
                      <a:pt x="109" y="1394"/>
                    </a:lnTo>
                    <a:lnTo>
                      <a:pt x="73" y="1502"/>
                    </a:lnTo>
                    <a:lnTo>
                      <a:pt x="45" y="1612"/>
                    </a:lnTo>
                    <a:lnTo>
                      <a:pt x="16" y="1776"/>
                    </a:lnTo>
                    <a:lnTo>
                      <a:pt x="0" y="1986"/>
                    </a:lnTo>
                    <a:lnTo>
                      <a:pt x="1" y="2176"/>
                    </a:lnTo>
                    <a:lnTo>
                      <a:pt x="7" y="2258"/>
                    </a:lnTo>
                    <a:lnTo>
                      <a:pt x="12" y="2329"/>
                    </a:lnTo>
                    <a:lnTo>
                      <a:pt x="46" y="2706"/>
                    </a:lnTo>
                    <a:lnTo>
                      <a:pt x="75" y="2971"/>
                    </a:lnTo>
                    <a:lnTo>
                      <a:pt x="91" y="3075"/>
                    </a:lnTo>
                    <a:lnTo>
                      <a:pt x="135" y="3104"/>
                    </a:lnTo>
                    <a:lnTo>
                      <a:pt x="491" y="3288"/>
                    </a:lnTo>
                    <a:lnTo>
                      <a:pt x="766" y="3409"/>
                    </a:lnTo>
                    <a:lnTo>
                      <a:pt x="984" y="3496"/>
                    </a:lnTo>
                    <a:lnTo>
                      <a:pt x="1230" y="3582"/>
                    </a:lnTo>
                    <a:lnTo>
                      <a:pt x="1504" y="3668"/>
                    </a:lnTo>
                    <a:lnTo>
                      <a:pt x="1805" y="3749"/>
                    </a:lnTo>
                    <a:lnTo>
                      <a:pt x="2132" y="3824"/>
                    </a:lnTo>
                    <a:lnTo>
                      <a:pt x="2485" y="3890"/>
                    </a:lnTo>
                    <a:lnTo>
                      <a:pt x="2862" y="3943"/>
                    </a:lnTo>
                    <a:lnTo>
                      <a:pt x="3265" y="3981"/>
                    </a:lnTo>
                    <a:lnTo>
                      <a:pt x="3690" y="4003"/>
                    </a:lnTo>
                    <a:lnTo>
                      <a:pt x="3913" y="4004"/>
                    </a:lnTo>
                    <a:lnTo>
                      <a:pt x="4135" y="4003"/>
                    </a:lnTo>
                    <a:lnTo>
                      <a:pt x="4562" y="3982"/>
                    </a:lnTo>
                    <a:lnTo>
                      <a:pt x="4963" y="3943"/>
                    </a:lnTo>
                    <a:lnTo>
                      <a:pt x="5341" y="3890"/>
                    </a:lnTo>
                    <a:lnTo>
                      <a:pt x="5694" y="3825"/>
                    </a:lnTo>
                    <a:lnTo>
                      <a:pt x="6021" y="3750"/>
                    </a:lnTo>
                    <a:lnTo>
                      <a:pt x="6322" y="3668"/>
                    </a:lnTo>
                    <a:lnTo>
                      <a:pt x="6595" y="3583"/>
                    </a:lnTo>
                    <a:lnTo>
                      <a:pt x="6842" y="3496"/>
                    </a:lnTo>
                    <a:lnTo>
                      <a:pt x="7059" y="3411"/>
                    </a:lnTo>
                    <a:lnTo>
                      <a:pt x="7336" y="3288"/>
                    </a:lnTo>
                    <a:lnTo>
                      <a:pt x="7690" y="3104"/>
                    </a:lnTo>
                    <a:lnTo>
                      <a:pt x="7735" y="3075"/>
                    </a:lnTo>
                    <a:lnTo>
                      <a:pt x="7751" y="2971"/>
                    </a:lnTo>
                    <a:lnTo>
                      <a:pt x="7781" y="2706"/>
                    </a:lnTo>
                    <a:lnTo>
                      <a:pt x="7814" y="2329"/>
                    </a:lnTo>
                    <a:lnTo>
                      <a:pt x="7820" y="2258"/>
                    </a:lnTo>
                    <a:lnTo>
                      <a:pt x="7824" y="2176"/>
                    </a:lnTo>
                    <a:lnTo>
                      <a:pt x="7824" y="1986"/>
                    </a:lnTo>
                    <a:lnTo>
                      <a:pt x="7808" y="1776"/>
                    </a:lnTo>
                    <a:lnTo>
                      <a:pt x="7779" y="1612"/>
                    </a:lnTo>
                    <a:lnTo>
                      <a:pt x="7752" y="1502"/>
                    </a:lnTo>
                    <a:lnTo>
                      <a:pt x="7715" y="1394"/>
                    </a:lnTo>
                    <a:lnTo>
                      <a:pt x="7670" y="1291"/>
                    </a:lnTo>
                    <a:lnTo>
                      <a:pt x="7614" y="1191"/>
                    </a:lnTo>
                    <a:lnTo>
                      <a:pt x="7546" y="1099"/>
                    </a:lnTo>
                    <a:lnTo>
                      <a:pt x="7467" y="1016"/>
                    </a:lnTo>
                    <a:lnTo>
                      <a:pt x="7375" y="942"/>
                    </a:lnTo>
                    <a:lnTo>
                      <a:pt x="7268" y="879"/>
                    </a:lnTo>
                    <a:lnTo>
                      <a:pt x="7147" y="830"/>
                    </a:lnTo>
                    <a:lnTo>
                      <a:pt x="7079" y="8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6383975" y="3725486"/>
            <a:ext cx="620362" cy="620362"/>
            <a:chOff x="4738327" y="3636117"/>
            <a:chExt cx="841617" cy="841617"/>
          </a:xfrm>
        </p:grpSpPr>
        <p:sp>
          <p:nvSpPr>
            <p:cNvPr id="43" name="타원 42"/>
            <p:cNvSpPr/>
            <p:nvPr/>
          </p:nvSpPr>
          <p:spPr>
            <a:xfrm>
              <a:off x="4738327" y="3636117"/>
              <a:ext cx="841617" cy="8416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Freeform 36"/>
            <p:cNvSpPr>
              <a:spLocks noEditPoints="1"/>
            </p:cNvSpPr>
            <p:nvPr/>
          </p:nvSpPr>
          <p:spPr bwMode="auto">
            <a:xfrm>
              <a:off x="5006006" y="3799375"/>
              <a:ext cx="306260" cy="51510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121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997790" y="3725486"/>
            <a:ext cx="620362" cy="620362"/>
            <a:chOff x="8726345" y="180260"/>
            <a:chExt cx="1129952" cy="1129952"/>
          </a:xfrm>
          <a:solidFill>
            <a:srgbClr val="FFFFFF"/>
          </a:solidFill>
        </p:grpSpPr>
        <p:sp>
          <p:nvSpPr>
            <p:cNvPr id="36" name="타원 35"/>
            <p:cNvSpPr/>
            <p:nvPr/>
          </p:nvSpPr>
          <p:spPr>
            <a:xfrm>
              <a:off x="8726345" y="180260"/>
              <a:ext cx="1129952" cy="112995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371" y="354711"/>
              <a:ext cx="723900" cy="781050"/>
            </a:xfrm>
            <a:prstGeom prst="rect">
              <a:avLst/>
            </a:prstGeom>
            <a:grpFill/>
          </p:spPr>
        </p:pic>
      </p:grpSp>
      <p:grpSp>
        <p:nvGrpSpPr>
          <p:cNvPr id="19" name="그룹 18"/>
          <p:cNvGrpSpPr/>
          <p:nvPr/>
        </p:nvGrpSpPr>
        <p:grpSpPr>
          <a:xfrm>
            <a:off x="4923656" y="2632830"/>
            <a:ext cx="1129952" cy="1129952"/>
            <a:chOff x="8728994" y="1363283"/>
            <a:chExt cx="1129952" cy="1129952"/>
          </a:xfrm>
          <a:solidFill>
            <a:srgbClr val="FFFFFF"/>
          </a:solidFill>
        </p:grpSpPr>
        <p:sp>
          <p:nvSpPr>
            <p:cNvPr id="34" name="타원 33"/>
            <p:cNvSpPr/>
            <p:nvPr/>
          </p:nvSpPr>
          <p:spPr>
            <a:xfrm>
              <a:off x="8728994" y="1363283"/>
              <a:ext cx="1129952" cy="112995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0837" y="1715003"/>
              <a:ext cx="666267" cy="426512"/>
            </a:xfrm>
            <a:prstGeom prst="rect">
              <a:avLst/>
            </a:prstGeom>
            <a:grpFill/>
          </p:spPr>
        </p:pic>
      </p:grpSp>
      <p:cxnSp>
        <p:nvCxnSpPr>
          <p:cNvPr id="20" name="직선 화살표 연결선 19"/>
          <p:cNvCxnSpPr/>
          <p:nvPr/>
        </p:nvCxnSpPr>
        <p:spPr>
          <a:xfrm flipH="1">
            <a:off x="4530124" y="3510129"/>
            <a:ext cx="443888" cy="254925"/>
          </a:xfrm>
          <a:prstGeom prst="straightConnector1">
            <a:avLst/>
          </a:prstGeom>
          <a:ln w="57150">
            <a:solidFill>
              <a:srgbClr val="212121"/>
            </a:solidFill>
            <a:headEnd type="triangle"/>
            <a:tailEnd type="triangle"/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988528" y="3554004"/>
            <a:ext cx="434299" cy="237834"/>
          </a:xfrm>
          <a:prstGeom prst="straightConnector1">
            <a:avLst/>
          </a:prstGeom>
          <a:ln w="57150">
            <a:solidFill>
              <a:srgbClr val="212121"/>
            </a:solidFill>
            <a:headEnd type="triangle"/>
            <a:tailEnd type="triangle"/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3859289" y="3197806"/>
            <a:ext cx="1002823" cy="0"/>
          </a:xfrm>
          <a:prstGeom prst="straightConnector1">
            <a:avLst/>
          </a:prstGeom>
          <a:ln w="57150">
            <a:solidFill>
              <a:srgbClr val="212121"/>
            </a:solidFill>
            <a:headEnd type="triangle"/>
            <a:tailEnd type="triangle"/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14855" y="4526121"/>
            <a:ext cx="838182" cy="61170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디바이스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1"/>
                </a:solidFill>
              </a:rPr>
              <a:t>Arduino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285451" y="2183531"/>
            <a:ext cx="1191982" cy="1096454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Server / DB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1"/>
                </a:solidFill>
              </a:rPr>
              <a:t>Apache Tomcat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1"/>
                </a:solidFill>
              </a:rPr>
              <a:t>Oracle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Spring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64753" y="2290969"/>
            <a:ext cx="892530" cy="611706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무선통신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1"/>
                </a:solidFill>
              </a:rPr>
              <a:t>Bluetooth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641930" y="4526122"/>
            <a:ext cx="1332082" cy="611706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Web Contents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1"/>
                </a:solidFill>
              </a:rPr>
              <a:t>JSP / HTML /  CSS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085734" y="4526122"/>
            <a:ext cx="1258280" cy="333617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Android App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cxnSp>
        <p:nvCxnSpPr>
          <p:cNvPr id="31" name="꺾인 연결선 30"/>
          <p:cNvCxnSpPr>
            <a:stCxn id="24" idx="2"/>
          </p:cNvCxnSpPr>
          <p:nvPr/>
        </p:nvCxnSpPr>
        <p:spPr>
          <a:xfrm rot="16200000" flipH="1">
            <a:off x="2412652" y="3659121"/>
            <a:ext cx="970755" cy="3928166"/>
          </a:xfrm>
          <a:prstGeom prst="bentConnector2">
            <a:avLst/>
          </a:prstGeom>
          <a:ln w="57150">
            <a:solidFill>
              <a:srgbClr val="212121"/>
            </a:solidFill>
            <a:headEnd type="triangle"/>
            <a:tailEnd type="triangle"/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630605" y="2036465"/>
            <a:ext cx="620362" cy="620362"/>
            <a:chOff x="514854" y="2075611"/>
            <a:chExt cx="841617" cy="841617"/>
          </a:xfrm>
        </p:grpSpPr>
        <p:sp>
          <p:nvSpPr>
            <p:cNvPr id="41" name="타원 40"/>
            <p:cNvSpPr/>
            <p:nvPr/>
          </p:nvSpPr>
          <p:spPr>
            <a:xfrm>
              <a:off x="514854" y="2075611"/>
              <a:ext cx="841617" cy="8416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292" y="2278050"/>
              <a:ext cx="436739" cy="436739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630605" y="2880975"/>
            <a:ext cx="620362" cy="620362"/>
            <a:chOff x="514854" y="3026517"/>
            <a:chExt cx="841617" cy="841617"/>
          </a:xfrm>
        </p:grpSpPr>
        <p:sp>
          <p:nvSpPr>
            <p:cNvPr id="39" name="타원 38"/>
            <p:cNvSpPr/>
            <p:nvPr/>
          </p:nvSpPr>
          <p:spPr>
            <a:xfrm>
              <a:off x="514854" y="3026517"/>
              <a:ext cx="841617" cy="8416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21" y="3157884"/>
              <a:ext cx="578882" cy="578882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2733667" y="1830256"/>
            <a:ext cx="994878" cy="577081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chemeClr val="bg1"/>
                </a:solidFill>
              </a:rPr>
              <a:t>Gateway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1"/>
                </a:solidFill>
              </a:rPr>
              <a:t>Android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630605" y="3725486"/>
            <a:ext cx="620362" cy="620362"/>
            <a:chOff x="514854" y="3845621"/>
            <a:chExt cx="841617" cy="841617"/>
          </a:xfrm>
        </p:grpSpPr>
        <p:sp>
          <p:nvSpPr>
            <p:cNvPr id="51" name="타원 50"/>
            <p:cNvSpPr/>
            <p:nvPr/>
          </p:nvSpPr>
          <p:spPr>
            <a:xfrm>
              <a:off x="514854" y="3845621"/>
              <a:ext cx="841617" cy="8416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292" y="4048060"/>
              <a:ext cx="436739" cy="436739"/>
            </a:xfrm>
            <a:prstGeom prst="rect">
              <a:avLst/>
            </a:prstGeom>
          </p:spPr>
        </p:pic>
      </p:grpSp>
      <p:sp>
        <p:nvSpPr>
          <p:cNvPr id="55" name="직사각형 54"/>
          <p:cNvSpPr/>
          <p:nvPr/>
        </p:nvSpPr>
        <p:spPr>
          <a:xfrm>
            <a:off x="2321492" y="219496"/>
            <a:ext cx="6287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Team Project – Smart Home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Platform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" y="9761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Smart Home </a:t>
            </a:r>
            <a:r>
              <a:rPr lang="en-US" altLang="ko-KR" b="1" dirty="0" err="1" smtClean="0"/>
              <a:t>IoT</a:t>
            </a:r>
            <a:r>
              <a:rPr lang="en-US" altLang="ko-KR" b="1" dirty="0" smtClean="0"/>
              <a:t> Platform </a:t>
            </a:r>
            <a:r>
              <a:rPr lang="ko-KR" altLang="en-US" b="1" dirty="0" smtClean="0"/>
              <a:t>시스템 주요 기능</a:t>
            </a:r>
            <a:endParaRPr lang="en-US" altLang="ko-KR" b="1" dirty="0" smtClean="0"/>
          </a:p>
        </p:txBody>
      </p:sp>
      <p:sp>
        <p:nvSpPr>
          <p:cNvPr id="59" name="직사각형 58"/>
          <p:cNvSpPr/>
          <p:nvPr/>
        </p:nvSpPr>
        <p:spPr>
          <a:xfrm>
            <a:off x="514854" y="1829098"/>
            <a:ext cx="838182" cy="269702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/>
          <p:nvPr/>
        </p:nvCxnSpPr>
        <p:spPr>
          <a:xfrm flipH="1">
            <a:off x="1428041" y="3193193"/>
            <a:ext cx="1154237" cy="0"/>
          </a:xfrm>
          <a:prstGeom prst="straightConnector1">
            <a:avLst/>
          </a:prstGeom>
          <a:ln w="57150">
            <a:solidFill>
              <a:srgbClr val="212121"/>
            </a:solidFill>
            <a:headEnd type="triangle"/>
            <a:tailEnd type="triangle"/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4289241" y="5181854"/>
            <a:ext cx="712465" cy="525850"/>
          </a:xfrm>
          <a:prstGeom prst="straightConnector1">
            <a:avLst/>
          </a:prstGeom>
          <a:ln w="57150">
            <a:solidFill>
              <a:srgbClr val="212121"/>
            </a:solidFill>
            <a:headEnd type="triangle"/>
            <a:tailEnd type="triangle"/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H="1">
            <a:off x="6062400" y="4903699"/>
            <a:ext cx="643682" cy="609078"/>
          </a:xfrm>
          <a:prstGeom prst="straightConnector1">
            <a:avLst/>
          </a:prstGeom>
          <a:ln w="57150">
            <a:solidFill>
              <a:srgbClr val="212121"/>
            </a:solidFill>
            <a:headEnd type="triangle"/>
            <a:tailEnd type="triangle"/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/>
          <p:cNvGrpSpPr/>
          <p:nvPr/>
        </p:nvGrpSpPr>
        <p:grpSpPr>
          <a:xfrm>
            <a:off x="2762787" y="2740578"/>
            <a:ext cx="914456" cy="914456"/>
            <a:chOff x="2639329" y="2632830"/>
            <a:chExt cx="1129952" cy="1129952"/>
          </a:xfrm>
        </p:grpSpPr>
        <p:sp>
          <p:nvSpPr>
            <p:cNvPr id="78" name="타원 77"/>
            <p:cNvSpPr/>
            <p:nvPr/>
          </p:nvSpPr>
          <p:spPr>
            <a:xfrm>
              <a:off x="2639329" y="2632830"/>
              <a:ext cx="1129952" cy="11299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745" y="2984550"/>
              <a:ext cx="611121" cy="426512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80" name="직사각형 79"/>
          <p:cNvSpPr/>
          <p:nvPr/>
        </p:nvSpPr>
        <p:spPr>
          <a:xfrm>
            <a:off x="3923389" y="2290969"/>
            <a:ext cx="844994" cy="577081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chemeClr val="bg1"/>
                </a:solidFill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chemeClr val="bg1"/>
                </a:solidFill>
              </a:rPr>
              <a:t>Retrofit2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857914" y="5707966"/>
            <a:ext cx="2162638" cy="81945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bg1"/>
                </a:solidFill>
              </a:rPr>
              <a:t>사용자</a:t>
            </a:r>
            <a:endParaRPr lang="en-US" altLang="ko-KR" sz="105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1"/>
                </a:solidFill>
              </a:rPr>
              <a:t>디바이스</a:t>
            </a:r>
            <a:r>
              <a:rPr lang="en-US" altLang="ko-KR" sz="1050" dirty="0" smtClean="0">
                <a:solidFill>
                  <a:schemeClr val="bg1"/>
                </a:solidFill>
              </a:rPr>
              <a:t>, Web, Application</a:t>
            </a:r>
            <a:r>
              <a:rPr lang="ko-KR" altLang="en-US" sz="1050" dirty="0" smtClean="0">
                <a:solidFill>
                  <a:schemeClr val="bg1"/>
                </a:solidFill>
              </a:rPr>
              <a:t>에서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1"/>
                </a:solidFill>
              </a:rPr>
              <a:t>데이터 조회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5176185" y="1516651"/>
            <a:ext cx="624894" cy="624894"/>
            <a:chOff x="5010975" y="1481119"/>
            <a:chExt cx="914456" cy="914456"/>
          </a:xfrm>
        </p:grpSpPr>
        <p:sp>
          <p:nvSpPr>
            <p:cNvPr id="97" name="타원 96"/>
            <p:cNvSpPr/>
            <p:nvPr/>
          </p:nvSpPr>
          <p:spPr>
            <a:xfrm>
              <a:off x="5010975" y="1481119"/>
              <a:ext cx="914456" cy="9144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423" y="1645567"/>
              <a:ext cx="585561" cy="585561"/>
            </a:xfrm>
            <a:prstGeom prst="rect">
              <a:avLst/>
            </a:prstGeom>
            <a:solidFill>
              <a:srgbClr val="FFFFFF"/>
            </a:solidFill>
          </p:spPr>
        </p:pic>
      </p:grpSp>
      <p:cxnSp>
        <p:nvCxnSpPr>
          <p:cNvPr id="100" name="직선 화살표 연결선 99"/>
          <p:cNvCxnSpPr>
            <a:stCxn id="97" idx="4"/>
            <a:endCxn id="34" idx="0"/>
          </p:cNvCxnSpPr>
          <p:nvPr/>
        </p:nvCxnSpPr>
        <p:spPr>
          <a:xfrm>
            <a:off x="5488632" y="2141545"/>
            <a:ext cx="0" cy="491285"/>
          </a:xfrm>
          <a:prstGeom prst="straightConnector1">
            <a:avLst/>
          </a:prstGeom>
          <a:ln w="57150">
            <a:solidFill>
              <a:srgbClr val="212121"/>
            </a:solidFill>
            <a:headEnd type="triangle"/>
            <a:tailEnd type="triangle"/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58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07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1608991"/>
            <a:ext cx="4876708" cy="3913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" y="9761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1) </a:t>
            </a:r>
            <a:r>
              <a:rPr lang="ko-KR" altLang="en-US" b="1" dirty="0" smtClean="0"/>
              <a:t>디바이스 </a:t>
            </a:r>
            <a:r>
              <a:rPr lang="en-US" altLang="ko-KR" b="1" dirty="0" smtClean="0"/>
              <a:t>– (Arduino)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4327"/>
            <a:ext cx="5158400" cy="3868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104" y="5573230"/>
            <a:ext cx="10914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주요 시스템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조명 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냉</a:t>
            </a:r>
            <a:r>
              <a:rPr lang="en-US" altLang="ko-KR" dirty="0" smtClean="0"/>
              <a:t>/</a:t>
            </a:r>
            <a:r>
              <a:rPr lang="ko-KR" altLang="en-US" dirty="0" smtClean="0"/>
              <a:t>난방 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방범 시스템 채택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해당 </a:t>
            </a:r>
            <a:r>
              <a:rPr lang="en-US" altLang="ko-KR" dirty="0" smtClean="0"/>
              <a:t>System </a:t>
            </a:r>
            <a:r>
              <a:rPr lang="ko-KR" altLang="en-US" dirty="0" smtClean="0"/>
              <a:t>구현 소스코드 개발 </a:t>
            </a:r>
            <a:r>
              <a:rPr lang="en-US" altLang="ko-KR" dirty="0" smtClean="0"/>
              <a:t>- </a:t>
            </a:r>
            <a:r>
              <a:rPr lang="ko-KR" altLang="en-US" dirty="0"/>
              <a:t>해당 </a:t>
            </a:r>
            <a:r>
              <a:rPr lang="en-US" altLang="ko-KR" dirty="0"/>
              <a:t>Source</a:t>
            </a:r>
            <a:r>
              <a:rPr lang="ko-KR" altLang="en-US" dirty="0"/>
              <a:t>를 하나의 </a:t>
            </a:r>
            <a:r>
              <a:rPr lang="en-US" altLang="ko-KR" dirty="0"/>
              <a:t>System</a:t>
            </a:r>
            <a:r>
              <a:rPr lang="ko-KR" altLang="en-US" dirty="0"/>
              <a:t>으로 간주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Arduino Uno 1</a:t>
            </a:r>
            <a:r>
              <a:rPr lang="ko-KR" altLang="en-US" dirty="0" smtClean="0"/>
              <a:t>대가 </a:t>
            </a:r>
            <a:r>
              <a:rPr lang="en-US" altLang="ko-KR" dirty="0" smtClean="0"/>
              <a:t>Controller </a:t>
            </a:r>
            <a:r>
              <a:rPr lang="ko-KR" altLang="en-US" dirty="0" smtClean="0"/>
              <a:t>기능 수행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System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들을 통합하여</a:t>
            </a:r>
            <a:r>
              <a:rPr lang="en-US" altLang="ko-KR" dirty="0" smtClean="0"/>
              <a:t>, GSON Package </a:t>
            </a:r>
            <a:r>
              <a:rPr lang="ko-KR" altLang="en-US" dirty="0" smtClean="0"/>
              <a:t>화 하여 </a:t>
            </a:r>
            <a:r>
              <a:rPr lang="en-US" altLang="ko-KR" dirty="0" smtClean="0"/>
              <a:t>Bluetooth </a:t>
            </a:r>
            <a:r>
              <a:rPr lang="ko-KR" altLang="en-US" dirty="0" smtClean="0"/>
              <a:t>무선통신을 통해 게이트웨이로 전송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87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07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80" y="9761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</a:t>
            </a:r>
            <a:r>
              <a:rPr lang="ko-KR" altLang="en-US" b="1" dirty="0" smtClean="0"/>
              <a:t>게이트웨이 </a:t>
            </a:r>
            <a:r>
              <a:rPr lang="en-US" altLang="ko-KR" b="1" dirty="0" smtClean="0"/>
              <a:t>– (Gateway)</a:t>
            </a:r>
            <a:endParaRPr lang="en-US" altLang="ko-KR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82" y="1582545"/>
            <a:ext cx="2181799" cy="38787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71" y="1582545"/>
            <a:ext cx="2181799" cy="38787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0" y="1538769"/>
            <a:ext cx="6201788" cy="39225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4104" y="5573230"/>
            <a:ext cx="10914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통신 프로토콜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블루투스</a:t>
            </a:r>
            <a:r>
              <a:rPr lang="en-US" altLang="ko-KR" dirty="0" smtClean="0"/>
              <a:t>, TCP/IP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통신 연결 지원 및 통신 연결 상태 및 내역 출력 기능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Arduino</a:t>
            </a:r>
            <a:r>
              <a:rPr lang="ko-KR" altLang="en-US" dirty="0" smtClean="0"/>
              <a:t>로부터 전달받은 데이터를 유효성 검사 후</a:t>
            </a:r>
            <a:r>
              <a:rPr lang="en-US" altLang="ko-KR" dirty="0" smtClean="0"/>
              <a:t>, GSON </a:t>
            </a:r>
            <a:r>
              <a:rPr lang="ko-KR" altLang="en-US" dirty="0" smtClean="0"/>
              <a:t>형태로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API URL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전달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70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07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080"/>
            <a:ext cx="5837349" cy="37384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9" y="1834774"/>
            <a:ext cx="5605323" cy="37384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880" y="11285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3) </a:t>
            </a:r>
            <a:r>
              <a:rPr lang="ko-KR" altLang="en-US" b="1" dirty="0" smtClean="0"/>
              <a:t>웹 </a:t>
            </a:r>
            <a:r>
              <a:rPr lang="en-US" altLang="ko-KR" b="1" dirty="0" smtClean="0"/>
              <a:t>– Spring </a:t>
            </a:r>
            <a:endParaRPr lang="en-US" altLang="ko-KR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44104" y="5573230"/>
            <a:ext cx="10914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게이트웨이</a:t>
            </a:r>
            <a:r>
              <a:rPr lang="en-US" altLang="ko-KR" dirty="0" smtClean="0"/>
              <a:t>/</a:t>
            </a:r>
            <a:r>
              <a:rPr lang="ko-KR" altLang="en-US" dirty="0" smtClean="0"/>
              <a:t>안드로이드에서 전달받은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 처리용 소스 </a:t>
            </a:r>
            <a:r>
              <a:rPr lang="en-US" altLang="ko-KR" dirty="0" smtClean="0"/>
              <a:t>(Dashboard , </a:t>
            </a:r>
            <a:r>
              <a:rPr lang="en-US" altLang="ko-KR" dirty="0" err="1" smtClean="0"/>
              <a:t>IotData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전달받은 유형에 따라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Query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웹 화면 구성을 위한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요청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제공받은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토대로 화면 구성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각 시스템 별 </a:t>
            </a:r>
            <a:r>
              <a:rPr lang="en-US" altLang="ko-KR" dirty="0" smtClean="0"/>
              <a:t>List Page(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시스템별</a:t>
            </a:r>
            <a:r>
              <a:rPr lang="ko-KR" altLang="en-US" dirty="0" smtClean="0"/>
              <a:t> 최신 </a:t>
            </a:r>
            <a:r>
              <a:rPr lang="en-US" altLang="ko-KR" dirty="0" smtClean="0"/>
              <a:t>Data View) –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시스템의 상세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(15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564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07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" y="11285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4) </a:t>
            </a:r>
            <a:r>
              <a:rPr lang="ko-KR" altLang="en-US" b="1" dirty="0" smtClean="0"/>
              <a:t>모바일 </a:t>
            </a:r>
            <a:r>
              <a:rPr lang="en-US" altLang="ko-KR" b="1" dirty="0" smtClean="0"/>
              <a:t>– Android Application </a:t>
            </a:r>
            <a:endParaRPr lang="en-US" altLang="ko-KR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44104" y="5573230"/>
            <a:ext cx="1091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웹 서버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로부터 시스템</a:t>
            </a:r>
            <a:r>
              <a:rPr lang="en-US" altLang="ko-KR" dirty="0" smtClean="0"/>
              <a:t>/Sensor Data</a:t>
            </a:r>
            <a:r>
              <a:rPr lang="ko-KR" altLang="en-US" dirty="0" smtClean="0"/>
              <a:t>를 전달받아 화면에 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각 시스템 별 </a:t>
            </a:r>
            <a:r>
              <a:rPr lang="en-US" altLang="ko-KR" dirty="0" smtClean="0"/>
              <a:t>List Page – </a:t>
            </a:r>
            <a:r>
              <a:rPr lang="ko-KR" altLang="en-US" dirty="0" smtClean="0"/>
              <a:t>클릭 시 해당 시스템의 상세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60" y="1517267"/>
            <a:ext cx="2255473" cy="3853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16" y="1517267"/>
            <a:ext cx="2255473" cy="385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2" y="1517267"/>
            <a:ext cx="2255473" cy="3853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647" y="1517267"/>
            <a:ext cx="2273370" cy="38836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831" y="1501980"/>
            <a:ext cx="2273370" cy="38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07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05" y="1449799"/>
            <a:ext cx="5596352" cy="40386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9" y="1449799"/>
            <a:ext cx="5910214" cy="40386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4104" y="5573230"/>
            <a:ext cx="10914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DB : Oracle 11g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테이블 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IOT_DATA (I/O Data Table) , Device (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), Sensor(</a:t>
            </a:r>
            <a:r>
              <a:rPr lang="ko-KR" altLang="en-US" dirty="0" smtClean="0"/>
              <a:t>시스템 예하 </a:t>
            </a:r>
            <a:r>
              <a:rPr lang="ko-KR" altLang="en-US" dirty="0" err="1" smtClean="0"/>
              <a:t>센서용</a:t>
            </a:r>
            <a:r>
              <a:rPr lang="ko-KR" altLang="en-US" dirty="0" smtClean="0"/>
              <a:t> 테이블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PK / FK</a:t>
            </a:r>
            <a:r>
              <a:rPr lang="ko-KR" altLang="en-US" dirty="0" smtClean="0"/>
              <a:t>를 통해서 관계 설정</a:t>
            </a:r>
            <a:r>
              <a:rPr lang="en-US" altLang="ko-KR" dirty="0" smtClean="0"/>
              <a:t>, Server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Mapper Query</a:t>
            </a:r>
            <a:r>
              <a:rPr lang="ko-KR" altLang="en-US" dirty="0" smtClean="0"/>
              <a:t>를 통해 테이블들로 부터 데이터 조합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추출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63880" y="11285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데이터베이스 </a:t>
            </a:r>
            <a:r>
              <a:rPr lang="en-US" altLang="ko-KR" b="1" dirty="0" smtClean="0"/>
              <a:t>– (Oracle)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3667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08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80" y="2962610"/>
            <a:ext cx="1135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smtClean="0"/>
              <a:t>Q </a:t>
            </a:r>
            <a:r>
              <a:rPr lang="en-US" altLang="ko-KR" sz="6000" b="1" dirty="0" smtClean="0"/>
              <a:t>&amp;</a:t>
            </a:r>
            <a:r>
              <a:rPr lang="en-US" altLang="ko-KR" sz="8000" b="1" dirty="0" smtClean="0"/>
              <a:t> A</a:t>
            </a:r>
            <a:endParaRPr lang="en-US" altLang="ko-KR" sz="8000" b="1" dirty="0" smtClean="0"/>
          </a:p>
        </p:txBody>
      </p:sp>
    </p:spTree>
    <p:extLst>
      <p:ext uri="{BB962C8B-B14F-4D97-AF65-F5344CB8AC3E}">
        <p14:creationId xmlns:p14="http://schemas.microsoft.com/office/powerpoint/2010/main" val="356235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95590" y="1750554"/>
            <a:ext cx="10427166" cy="455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marL="177800" lvl="1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tx1"/>
                </a:solidFill>
              </a:rPr>
              <a:t>1.  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개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요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520700" lvl="1" indent="-342900">
              <a:lnSpc>
                <a:spcPct val="150000"/>
              </a:lnSpc>
              <a:buAutoNum type="arabicPeriod" startAt="2"/>
            </a:pPr>
            <a:r>
              <a:rPr lang="en-US" altLang="ko-KR" sz="1500" b="1" dirty="0" smtClean="0">
                <a:solidFill>
                  <a:schemeClr val="tx1"/>
                </a:solidFill>
              </a:rPr>
              <a:t>Project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목표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520700" lvl="1" indent="-342900">
              <a:lnSpc>
                <a:spcPct val="150000"/>
              </a:lnSpc>
              <a:buFontTx/>
              <a:buAutoNum type="arabicPeriod" startAt="2"/>
            </a:pPr>
            <a:r>
              <a:rPr lang="ko-KR" altLang="en-US" sz="1600" b="1" dirty="0">
                <a:solidFill>
                  <a:schemeClr val="tx1"/>
                </a:solidFill>
              </a:rPr>
              <a:t>시스템 주요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기능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&amp;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각 </a:t>
            </a:r>
            <a:r>
              <a:rPr lang="en-US" altLang="ko-KR" sz="1600" b="1" dirty="0">
                <a:solidFill>
                  <a:schemeClr val="tx1"/>
                </a:solidFill>
              </a:rPr>
              <a:t>Part </a:t>
            </a:r>
            <a:r>
              <a:rPr lang="ko-KR" altLang="en-US" sz="1600" b="1" dirty="0">
                <a:solidFill>
                  <a:schemeClr val="tx1"/>
                </a:solidFill>
              </a:rPr>
              <a:t>별 업무내용 및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담당자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520700" lvl="1" indent="-342900">
              <a:lnSpc>
                <a:spcPct val="150000"/>
              </a:lnSpc>
              <a:buFontTx/>
              <a:buAutoNum type="arabicPeriod" startAt="2"/>
            </a:pPr>
            <a:r>
              <a:rPr lang="ko-KR" altLang="en-US" sz="1600" b="1" dirty="0">
                <a:solidFill>
                  <a:schemeClr val="tx1"/>
                </a:solidFill>
              </a:rPr>
              <a:t>공정 관리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방식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520700" lvl="1" indent="-342900">
              <a:lnSpc>
                <a:spcPct val="150000"/>
              </a:lnSpc>
              <a:buFontTx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</a:rPr>
              <a:t>전체 </a:t>
            </a:r>
            <a:r>
              <a:rPr lang="ko-KR" altLang="en-US" sz="1600" b="1" dirty="0">
                <a:solidFill>
                  <a:schemeClr val="tx1"/>
                </a:solidFill>
              </a:rPr>
              <a:t>공정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진행도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520700" lvl="1" indent="-342900">
              <a:lnSpc>
                <a:spcPct val="150000"/>
              </a:lnSpc>
              <a:buFontTx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</a:rPr>
              <a:t>각 </a:t>
            </a:r>
            <a:r>
              <a:rPr lang="ko-KR" altLang="en-US" sz="1600" b="1" dirty="0">
                <a:solidFill>
                  <a:schemeClr val="tx1"/>
                </a:solidFill>
              </a:rPr>
              <a:t>주차 별 공정 진행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보고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520700" lvl="1" indent="-342900">
              <a:lnSpc>
                <a:spcPct val="150000"/>
              </a:lnSpc>
              <a:buFontTx/>
              <a:buAutoNum type="arabicPeriod" startAt="2"/>
            </a:pPr>
            <a:r>
              <a:rPr lang="en-US" altLang="ko-KR" sz="1600" b="1" dirty="0" smtClean="0">
                <a:solidFill>
                  <a:schemeClr val="tx1"/>
                </a:solidFill>
              </a:rPr>
              <a:t>Smart Home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IoT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Platform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소개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977900" lvl="2" indent="-342900">
              <a:lnSpc>
                <a:spcPct val="150000"/>
              </a:lnSpc>
              <a:buAutoNum type="arabicParenR"/>
            </a:pPr>
            <a:r>
              <a:rPr lang="ko-KR" altLang="en-US" sz="1500" b="1" dirty="0" smtClean="0">
                <a:solidFill>
                  <a:schemeClr val="tx1"/>
                </a:solidFill>
              </a:rPr>
              <a:t>디바이스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(Arduino)</a:t>
            </a:r>
          </a:p>
          <a:p>
            <a:pPr marL="977900" lvl="2" indent="-342900">
              <a:lnSpc>
                <a:spcPct val="150000"/>
              </a:lnSpc>
              <a:buAutoNum type="arabicParenR"/>
            </a:pPr>
            <a:r>
              <a:rPr lang="ko-KR" altLang="en-US" sz="1500" b="1" dirty="0" smtClean="0">
                <a:solidFill>
                  <a:schemeClr val="tx1"/>
                </a:solidFill>
              </a:rPr>
              <a:t>게이트웨이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977900" lvl="2" indent="-342900">
              <a:lnSpc>
                <a:spcPct val="150000"/>
              </a:lnSpc>
              <a:buAutoNum type="arabicParenR"/>
            </a:pPr>
            <a:r>
              <a:rPr lang="ko-KR" altLang="en-US" sz="1500" b="1" dirty="0" smtClean="0">
                <a:solidFill>
                  <a:schemeClr val="tx1"/>
                </a:solidFill>
              </a:rPr>
              <a:t>웹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977900" lvl="2" indent="-342900">
              <a:lnSpc>
                <a:spcPct val="150000"/>
              </a:lnSpc>
              <a:buAutoNum type="arabicParenR"/>
            </a:pPr>
            <a:r>
              <a:rPr lang="ko-KR" altLang="en-US" sz="1500" b="1" dirty="0">
                <a:solidFill>
                  <a:schemeClr val="tx1"/>
                </a:solidFill>
              </a:rPr>
              <a:t>모바일 어플리케이션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977900" lvl="2" indent="-342900">
              <a:lnSpc>
                <a:spcPct val="150000"/>
              </a:lnSpc>
              <a:buAutoNum type="arabicParenR"/>
            </a:pPr>
            <a:r>
              <a:rPr lang="en-US" altLang="ko-KR" sz="1500" b="1" dirty="0" smtClean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974241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Profile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21492" y="219496"/>
            <a:ext cx="6287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Team Project – Smart Home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Platform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5590" y="1072662"/>
            <a:ext cx="104271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/>
              <a:t>목   차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42583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09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258" y="1231974"/>
            <a:ext cx="8024555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39979" y="3036390"/>
            <a:ext cx="11489348" cy="36806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432881" y="5018241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10564552" y="4947528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201915" y="4913398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8720" y="3450068"/>
            <a:ext cx="1302581" cy="88870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17’ 11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월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17 ~</a:t>
            </a: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 11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월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24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1"/>
                </a:solidFill>
              </a:rPr>
              <a:t>기본 계획 수립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787978" y="5631210"/>
            <a:ext cx="2252578" cy="885613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  <a:effectLst>
            <a:outerShdw blurRad="114300" dist="508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12121"/>
                </a:solidFill>
              </a:rPr>
              <a:t>12</a:t>
            </a:r>
            <a:r>
              <a:rPr lang="ko-KR" altLang="en-US" sz="1400" b="1" dirty="0" smtClean="0">
                <a:solidFill>
                  <a:srgbClr val="212121"/>
                </a:solidFill>
              </a:rPr>
              <a:t>월 </a:t>
            </a:r>
            <a:r>
              <a:rPr lang="en-US" altLang="ko-KR" sz="1400" b="1" dirty="0" smtClean="0">
                <a:solidFill>
                  <a:srgbClr val="212121"/>
                </a:solidFill>
              </a:rPr>
              <a:t>08</a:t>
            </a:r>
            <a:r>
              <a:rPr lang="ko-KR" altLang="en-US" sz="1400" b="1" dirty="0" smtClean="0">
                <a:solidFill>
                  <a:srgbClr val="212121"/>
                </a:solidFill>
              </a:rPr>
              <a:t>일 </a:t>
            </a:r>
            <a:r>
              <a:rPr lang="en-US" altLang="ko-KR" sz="1400" b="1" dirty="0" smtClean="0">
                <a:solidFill>
                  <a:srgbClr val="212121"/>
                </a:solidFill>
              </a:rPr>
              <a:t>~ 12</a:t>
            </a:r>
            <a:r>
              <a:rPr lang="ko-KR" altLang="en-US" sz="1400" b="1" dirty="0" smtClean="0">
                <a:solidFill>
                  <a:srgbClr val="212121"/>
                </a:solidFill>
              </a:rPr>
              <a:t>월 </a:t>
            </a:r>
            <a:r>
              <a:rPr lang="en-US" altLang="ko-KR" sz="1400" b="1" dirty="0" smtClean="0">
                <a:solidFill>
                  <a:srgbClr val="212121"/>
                </a:solidFill>
              </a:rPr>
              <a:t>10</a:t>
            </a:r>
            <a:r>
              <a:rPr lang="ko-KR" altLang="en-US" sz="1400" b="1" dirty="0" smtClean="0">
                <a:solidFill>
                  <a:srgbClr val="212121"/>
                </a:solidFill>
              </a:rPr>
              <a:t>일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/>
            <a:r>
              <a:rPr lang="en-US" altLang="ko-KR" sz="1050" dirty="0" smtClean="0">
                <a:solidFill>
                  <a:srgbClr val="212121"/>
                </a:solidFill>
              </a:rPr>
              <a:t>Test &amp; Bug Fix</a:t>
            </a:r>
            <a:endParaRPr lang="en-US" altLang="ko-KR" sz="1050" dirty="0">
              <a:solidFill>
                <a:srgbClr val="212121"/>
              </a:solidFill>
            </a:endParaRPr>
          </a:p>
          <a:p>
            <a:pPr marL="0" lvl="1"/>
            <a:r>
              <a:rPr lang="ko-KR" altLang="en-US" sz="1050" dirty="0" smtClean="0">
                <a:solidFill>
                  <a:srgbClr val="212121"/>
                </a:solidFill>
              </a:rPr>
              <a:t>추가 </a:t>
            </a:r>
            <a:r>
              <a:rPr lang="en-US" altLang="ko-KR" sz="1050" dirty="0" smtClean="0">
                <a:solidFill>
                  <a:srgbClr val="212121"/>
                </a:solidFill>
              </a:rPr>
              <a:t>/ </a:t>
            </a:r>
            <a:r>
              <a:rPr lang="ko-KR" altLang="en-US" sz="1050" dirty="0" smtClean="0">
                <a:solidFill>
                  <a:srgbClr val="212121"/>
                </a:solidFill>
              </a:rPr>
              <a:t>개선 사항 반영</a:t>
            </a:r>
            <a:endParaRPr lang="en-US" altLang="ko-KR" sz="1050" dirty="0">
              <a:solidFill>
                <a:srgbClr val="21212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519452" y="3450068"/>
            <a:ext cx="1200177" cy="92333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114300" dist="508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12</a:t>
            </a:r>
            <a:r>
              <a:rPr lang="ko-KR" altLang="en-US" sz="1200" b="1" dirty="0">
                <a:solidFill>
                  <a:schemeClr val="tx1"/>
                </a:solidFill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</a:rPr>
              <a:t>11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일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~ </a:t>
            </a:r>
            <a:r>
              <a:rPr lang="en-US" altLang="ko-KR" sz="1200" b="1" dirty="0">
                <a:solidFill>
                  <a:schemeClr val="tx1"/>
                </a:solidFill>
              </a:rPr>
              <a:t>12</a:t>
            </a:r>
            <a:r>
              <a:rPr lang="ko-KR" altLang="en-US" sz="1200" b="1" dirty="0">
                <a:solidFill>
                  <a:schemeClr val="tx1"/>
                </a:solidFill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</a:rPr>
              <a:t>18</a:t>
            </a:r>
            <a:r>
              <a:rPr lang="ko-KR" altLang="en-US" sz="1200" b="1" dirty="0">
                <a:solidFill>
                  <a:schemeClr val="tx1"/>
                </a:solidFill>
              </a:rPr>
              <a:t>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Team Project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Portfolio </a:t>
            </a:r>
            <a:r>
              <a:rPr lang="ko-KR" altLang="en-US" sz="1050" dirty="0">
                <a:solidFill>
                  <a:schemeClr val="tx1"/>
                </a:solidFill>
              </a:rPr>
              <a:t>작성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cxnSp>
        <p:nvCxnSpPr>
          <p:cNvPr id="52" name="꺾인 연결선 51"/>
          <p:cNvCxnSpPr>
            <a:stCxn id="51" idx="3"/>
            <a:endCxn id="28" idx="6"/>
          </p:cNvCxnSpPr>
          <p:nvPr/>
        </p:nvCxnSpPr>
        <p:spPr>
          <a:xfrm>
            <a:off x="10719629" y="3911733"/>
            <a:ext cx="12700" cy="1113334"/>
          </a:xfrm>
          <a:prstGeom prst="bent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998720" y="2660195"/>
            <a:ext cx="4166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초기 설계 당시 프로젝트 수행 일정 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35" name="자유형 34"/>
          <p:cNvSpPr/>
          <p:nvPr/>
        </p:nvSpPr>
        <p:spPr>
          <a:xfrm>
            <a:off x="1361336" y="4354119"/>
            <a:ext cx="347186" cy="668442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  <a:gd name="connsiteX0" fmla="*/ 0 w 3234277"/>
              <a:gd name="connsiteY0" fmla="*/ 662588 h 995963"/>
              <a:gd name="connsiteX1" fmla="*/ 228600 w 3234277"/>
              <a:gd name="connsiteY1" fmla="*/ 484788 h 995963"/>
              <a:gd name="connsiteX2" fmla="*/ 419100 w 3234277"/>
              <a:gd name="connsiteY2" fmla="*/ 764188 h 995963"/>
              <a:gd name="connsiteX3" fmla="*/ 647700 w 3234277"/>
              <a:gd name="connsiteY3" fmla="*/ 560988 h 995963"/>
              <a:gd name="connsiteX4" fmla="*/ 889000 w 3234277"/>
              <a:gd name="connsiteY4" fmla="*/ 357788 h 995963"/>
              <a:gd name="connsiteX5" fmla="*/ 1054100 w 3234277"/>
              <a:gd name="connsiteY5" fmla="*/ 637188 h 995963"/>
              <a:gd name="connsiteX6" fmla="*/ 1193800 w 3234277"/>
              <a:gd name="connsiteY6" fmla="*/ 446688 h 995963"/>
              <a:gd name="connsiteX7" fmla="*/ 1332706 w 3234277"/>
              <a:gd name="connsiteY7" fmla="*/ 589563 h 995963"/>
              <a:gd name="connsiteX8" fmla="*/ 1511300 w 3234277"/>
              <a:gd name="connsiteY8" fmla="*/ 764188 h 995963"/>
              <a:gd name="connsiteX9" fmla="*/ 1587500 w 3234277"/>
              <a:gd name="connsiteY9" fmla="*/ 586388 h 995963"/>
              <a:gd name="connsiteX10" fmla="*/ 1727200 w 3234277"/>
              <a:gd name="connsiteY10" fmla="*/ 789588 h 995963"/>
              <a:gd name="connsiteX11" fmla="*/ 1816895 w 3234277"/>
              <a:gd name="connsiteY11" fmla="*/ 697513 h 995963"/>
              <a:gd name="connsiteX12" fmla="*/ 1868487 w 3234277"/>
              <a:gd name="connsiteY12" fmla="*/ 995963 h 995963"/>
              <a:gd name="connsiteX13" fmla="*/ 2032317 w 3234277"/>
              <a:gd name="connsiteY13" fmla="*/ 627505 h 995963"/>
              <a:gd name="connsiteX14" fmla="*/ 2120900 w 3234277"/>
              <a:gd name="connsiteY14" fmla="*/ 497488 h 995963"/>
              <a:gd name="connsiteX15" fmla="*/ 2260600 w 3234277"/>
              <a:gd name="connsiteY15" fmla="*/ 586388 h 995963"/>
              <a:gd name="connsiteX16" fmla="*/ 3234277 w 3234277"/>
              <a:gd name="connsiteY16" fmla="*/ 1 h 995963"/>
              <a:gd name="connsiteX0" fmla="*/ 0 w 3265318"/>
              <a:gd name="connsiteY0" fmla="*/ 684836 h 1018211"/>
              <a:gd name="connsiteX1" fmla="*/ 228600 w 3265318"/>
              <a:gd name="connsiteY1" fmla="*/ 507036 h 1018211"/>
              <a:gd name="connsiteX2" fmla="*/ 419100 w 3265318"/>
              <a:gd name="connsiteY2" fmla="*/ 786436 h 1018211"/>
              <a:gd name="connsiteX3" fmla="*/ 647700 w 3265318"/>
              <a:gd name="connsiteY3" fmla="*/ 583236 h 1018211"/>
              <a:gd name="connsiteX4" fmla="*/ 889000 w 3265318"/>
              <a:gd name="connsiteY4" fmla="*/ 380036 h 1018211"/>
              <a:gd name="connsiteX5" fmla="*/ 1054100 w 3265318"/>
              <a:gd name="connsiteY5" fmla="*/ 659436 h 1018211"/>
              <a:gd name="connsiteX6" fmla="*/ 1193800 w 3265318"/>
              <a:gd name="connsiteY6" fmla="*/ 468936 h 1018211"/>
              <a:gd name="connsiteX7" fmla="*/ 1332706 w 3265318"/>
              <a:gd name="connsiteY7" fmla="*/ 611811 h 1018211"/>
              <a:gd name="connsiteX8" fmla="*/ 1511300 w 3265318"/>
              <a:gd name="connsiteY8" fmla="*/ 786436 h 1018211"/>
              <a:gd name="connsiteX9" fmla="*/ 1587500 w 3265318"/>
              <a:gd name="connsiteY9" fmla="*/ 608636 h 1018211"/>
              <a:gd name="connsiteX10" fmla="*/ 1727200 w 3265318"/>
              <a:gd name="connsiteY10" fmla="*/ 811836 h 1018211"/>
              <a:gd name="connsiteX11" fmla="*/ 1816895 w 3265318"/>
              <a:gd name="connsiteY11" fmla="*/ 719761 h 1018211"/>
              <a:gd name="connsiteX12" fmla="*/ 1868487 w 3265318"/>
              <a:gd name="connsiteY12" fmla="*/ 1018211 h 1018211"/>
              <a:gd name="connsiteX13" fmla="*/ 2032317 w 3265318"/>
              <a:gd name="connsiteY13" fmla="*/ 649753 h 1018211"/>
              <a:gd name="connsiteX14" fmla="*/ 2120900 w 3265318"/>
              <a:gd name="connsiteY14" fmla="*/ 519736 h 1018211"/>
              <a:gd name="connsiteX15" fmla="*/ 2260600 w 3265318"/>
              <a:gd name="connsiteY15" fmla="*/ 608636 h 1018211"/>
              <a:gd name="connsiteX16" fmla="*/ 3265318 w 3265318"/>
              <a:gd name="connsiteY16" fmla="*/ 1 h 1018211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587500 w 3265318"/>
              <a:gd name="connsiteY9" fmla="*/ 608635 h 1018210"/>
              <a:gd name="connsiteX10" fmla="*/ 1727200 w 3265318"/>
              <a:gd name="connsiteY10" fmla="*/ 811835 h 1018210"/>
              <a:gd name="connsiteX11" fmla="*/ 1816895 w 3265318"/>
              <a:gd name="connsiteY11" fmla="*/ 719760 h 1018210"/>
              <a:gd name="connsiteX12" fmla="*/ 1868487 w 3265318"/>
              <a:gd name="connsiteY12" fmla="*/ 1018210 h 1018210"/>
              <a:gd name="connsiteX13" fmla="*/ 2032317 w 3265318"/>
              <a:gd name="connsiteY13" fmla="*/ 649752 h 1018210"/>
              <a:gd name="connsiteX14" fmla="*/ 2120900 w 3265318"/>
              <a:gd name="connsiteY14" fmla="*/ 519735 h 1018210"/>
              <a:gd name="connsiteX15" fmla="*/ 2260600 w 3265318"/>
              <a:gd name="connsiteY15" fmla="*/ 608635 h 1018210"/>
              <a:gd name="connsiteX16" fmla="*/ 3265318 w 3265318"/>
              <a:gd name="connsiteY16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587500 w 3265318"/>
              <a:gd name="connsiteY9" fmla="*/ 608635 h 1018210"/>
              <a:gd name="connsiteX10" fmla="*/ 1727200 w 3265318"/>
              <a:gd name="connsiteY10" fmla="*/ 811835 h 1018210"/>
              <a:gd name="connsiteX11" fmla="*/ 1868487 w 3265318"/>
              <a:gd name="connsiteY11" fmla="*/ 1018210 h 1018210"/>
              <a:gd name="connsiteX12" fmla="*/ 2032317 w 3265318"/>
              <a:gd name="connsiteY12" fmla="*/ 649752 h 1018210"/>
              <a:gd name="connsiteX13" fmla="*/ 2120900 w 3265318"/>
              <a:gd name="connsiteY13" fmla="*/ 519735 h 1018210"/>
              <a:gd name="connsiteX14" fmla="*/ 2260600 w 3265318"/>
              <a:gd name="connsiteY14" fmla="*/ 608635 h 1018210"/>
              <a:gd name="connsiteX15" fmla="*/ 3265318 w 3265318"/>
              <a:gd name="connsiteY15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727200 w 3265318"/>
              <a:gd name="connsiteY9" fmla="*/ 811835 h 1018210"/>
              <a:gd name="connsiteX10" fmla="*/ 1868487 w 3265318"/>
              <a:gd name="connsiteY10" fmla="*/ 1018210 h 1018210"/>
              <a:gd name="connsiteX11" fmla="*/ 2032317 w 3265318"/>
              <a:gd name="connsiteY11" fmla="*/ 649752 h 1018210"/>
              <a:gd name="connsiteX12" fmla="*/ 2120900 w 3265318"/>
              <a:gd name="connsiteY12" fmla="*/ 519735 h 1018210"/>
              <a:gd name="connsiteX13" fmla="*/ 2260600 w 3265318"/>
              <a:gd name="connsiteY13" fmla="*/ 608635 h 1018210"/>
              <a:gd name="connsiteX14" fmla="*/ 3265318 w 3265318"/>
              <a:gd name="connsiteY14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868487 w 3265318"/>
              <a:gd name="connsiteY9" fmla="*/ 1018210 h 1018210"/>
              <a:gd name="connsiteX10" fmla="*/ 2032317 w 3265318"/>
              <a:gd name="connsiteY10" fmla="*/ 649752 h 1018210"/>
              <a:gd name="connsiteX11" fmla="*/ 2120900 w 3265318"/>
              <a:gd name="connsiteY11" fmla="*/ 519735 h 1018210"/>
              <a:gd name="connsiteX12" fmla="*/ 2260600 w 3265318"/>
              <a:gd name="connsiteY12" fmla="*/ 608635 h 1018210"/>
              <a:gd name="connsiteX13" fmla="*/ 3265318 w 3265318"/>
              <a:gd name="connsiteY13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511300 w 3265318"/>
              <a:gd name="connsiteY7" fmla="*/ 786435 h 1018210"/>
              <a:gd name="connsiteX8" fmla="*/ 1868487 w 3265318"/>
              <a:gd name="connsiteY8" fmla="*/ 1018210 h 1018210"/>
              <a:gd name="connsiteX9" fmla="*/ 2032317 w 3265318"/>
              <a:gd name="connsiteY9" fmla="*/ 649752 h 1018210"/>
              <a:gd name="connsiteX10" fmla="*/ 2120900 w 3265318"/>
              <a:gd name="connsiteY10" fmla="*/ 519735 h 1018210"/>
              <a:gd name="connsiteX11" fmla="*/ 2260600 w 3265318"/>
              <a:gd name="connsiteY11" fmla="*/ 608635 h 1018210"/>
              <a:gd name="connsiteX12" fmla="*/ 3265318 w 3265318"/>
              <a:gd name="connsiteY12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868487 w 3265318"/>
              <a:gd name="connsiteY7" fmla="*/ 1018210 h 1018210"/>
              <a:gd name="connsiteX8" fmla="*/ 2032317 w 3265318"/>
              <a:gd name="connsiteY8" fmla="*/ 649752 h 1018210"/>
              <a:gd name="connsiteX9" fmla="*/ 2120900 w 3265318"/>
              <a:gd name="connsiteY9" fmla="*/ 519735 h 1018210"/>
              <a:gd name="connsiteX10" fmla="*/ 2260600 w 3265318"/>
              <a:gd name="connsiteY10" fmla="*/ 608635 h 1018210"/>
              <a:gd name="connsiteX11" fmla="*/ 3265318 w 3265318"/>
              <a:gd name="connsiteY11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193800 w 3265318"/>
              <a:gd name="connsiteY5" fmla="*/ 468935 h 1018210"/>
              <a:gd name="connsiteX6" fmla="*/ 1868487 w 3265318"/>
              <a:gd name="connsiteY6" fmla="*/ 1018210 h 1018210"/>
              <a:gd name="connsiteX7" fmla="*/ 2032317 w 3265318"/>
              <a:gd name="connsiteY7" fmla="*/ 649752 h 1018210"/>
              <a:gd name="connsiteX8" fmla="*/ 2120900 w 3265318"/>
              <a:gd name="connsiteY8" fmla="*/ 519735 h 1018210"/>
              <a:gd name="connsiteX9" fmla="*/ 2260600 w 3265318"/>
              <a:gd name="connsiteY9" fmla="*/ 608635 h 1018210"/>
              <a:gd name="connsiteX10" fmla="*/ 3265318 w 3265318"/>
              <a:gd name="connsiteY10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868487 w 3265318"/>
              <a:gd name="connsiteY5" fmla="*/ 1018210 h 1018210"/>
              <a:gd name="connsiteX6" fmla="*/ 2032317 w 3265318"/>
              <a:gd name="connsiteY6" fmla="*/ 649752 h 1018210"/>
              <a:gd name="connsiteX7" fmla="*/ 2120900 w 3265318"/>
              <a:gd name="connsiteY7" fmla="*/ 519735 h 1018210"/>
              <a:gd name="connsiteX8" fmla="*/ 2260600 w 3265318"/>
              <a:gd name="connsiteY8" fmla="*/ 608635 h 1018210"/>
              <a:gd name="connsiteX9" fmla="*/ 3265318 w 3265318"/>
              <a:gd name="connsiteY9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2120900 w 3265318"/>
              <a:gd name="connsiteY6" fmla="*/ 519735 h 1018210"/>
              <a:gd name="connsiteX7" fmla="*/ 2260600 w 3265318"/>
              <a:gd name="connsiteY7" fmla="*/ 608635 h 1018210"/>
              <a:gd name="connsiteX8" fmla="*/ 3265318 w 3265318"/>
              <a:gd name="connsiteY8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2120900 w 3265318"/>
              <a:gd name="connsiteY6" fmla="*/ 519735 h 1018210"/>
              <a:gd name="connsiteX7" fmla="*/ 2260600 w 3265318"/>
              <a:gd name="connsiteY7" fmla="*/ 608635 h 1018210"/>
              <a:gd name="connsiteX8" fmla="*/ 3265318 w 3265318"/>
              <a:gd name="connsiteY8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2260600 w 3265318"/>
              <a:gd name="connsiteY6" fmla="*/ 608635 h 1018210"/>
              <a:gd name="connsiteX7" fmla="*/ 3265318 w 3265318"/>
              <a:gd name="connsiteY7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1018210"/>
              <a:gd name="connsiteX1" fmla="*/ 771814 w 3265318"/>
              <a:gd name="connsiteY1" fmla="*/ 2734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1018210"/>
              <a:gd name="connsiteX1" fmla="*/ 771814 w 3265318"/>
              <a:gd name="connsiteY1" fmla="*/ 273435 h 1018210"/>
              <a:gd name="connsiteX2" fmla="*/ 419100 w 3265318"/>
              <a:gd name="connsiteY2" fmla="*/ 786435 h 1018210"/>
              <a:gd name="connsiteX3" fmla="*/ 1696061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1018210"/>
              <a:gd name="connsiteX1" fmla="*/ 771814 w 3265318"/>
              <a:gd name="connsiteY1" fmla="*/ 273435 h 1018210"/>
              <a:gd name="connsiteX2" fmla="*/ 1241681 w 3265318"/>
              <a:gd name="connsiteY2" fmla="*/ 730816 h 1018210"/>
              <a:gd name="connsiteX3" fmla="*/ 1696061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730816"/>
              <a:gd name="connsiteX1" fmla="*/ 771814 w 3265318"/>
              <a:gd name="connsiteY1" fmla="*/ 273435 h 730816"/>
              <a:gd name="connsiteX2" fmla="*/ 1241681 w 3265318"/>
              <a:gd name="connsiteY2" fmla="*/ 730816 h 730816"/>
              <a:gd name="connsiteX3" fmla="*/ 1696061 w 3265318"/>
              <a:gd name="connsiteY3" fmla="*/ 380035 h 730816"/>
              <a:gd name="connsiteX4" fmla="*/ 2032317 w 3265318"/>
              <a:gd name="connsiteY4" fmla="*/ 649752 h 730816"/>
              <a:gd name="connsiteX5" fmla="*/ 3265318 w 3265318"/>
              <a:gd name="connsiteY5" fmla="*/ 0 h 730816"/>
              <a:gd name="connsiteX0" fmla="*/ 0 w 3265318"/>
              <a:gd name="connsiteY0" fmla="*/ 684835 h 730816"/>
              <a:gd name="connsiteX1" fmla="*/ 771814 w 3265318"/>
              <a:gd name="connsiteY1" fmla="*/ 273435 h 730816"/>
              <a:gd name="connsiteX2" fmla="*/ 1241681 w 3265318"/>
              <a:gd name="connsiteY2" fmla="*/ 730816 h 730816"/>
              <a:gd name="connsiteX3" fmla="*/ 1696061 w 3265318"/>
              <a:gd name="connsiteY3" fmla="*/ 380035 h 730816"/>
              <a:gd name="connsiteX4" fmla="*/ 2125439 w 3265318"/>
              <a:gd name="connsiteY4" fmla="*/ 571885 h 730816"/>
              <a:gd name="connsiteX5" fmla="*/ 3265318 w 3265318"/>
              <a:gd name="connsiteY5" fmla="*/ 0 h 730816"/>
              <a:gd name="connsiteX0" fmla="*/ 0 w 3467601"/>
              <a:gd name="connsiteY0" fmla="*/ 411400 h 457381"/>
              <a:gd name="connsiteX1" fmla="*/ 771814 w 3467601"/>
              <a:gd name="connsiteY1" fmla="*/ 0 h 457381"/>
              <a:gd name="connsiteX2" fmla="*/ 1241681 w 3467601"/>
              <a:gd name="connsiteY2" fmla="*/ 457381 h 457381"/>
              <a:gd name="connsiteX3" fmla="*/ 1696061 w 3467601"/>
              <a:gd name="connsiteY3" fmla="*/ 106600 h 457381"/>
              <a:gd name="connsiteX4" fmla="*/ 2125439 w 3467601"/>
              <a:gd name="connsiteY4" fmla="*/ 298450 h 457381"/>
              <a:gd name="connsiteX5" fmla="*/ 3467601 w 3467601"/>
              <a:gd name="connsiteY5" fmla="*/ 249755 h 457381"/>
              <a:gd name="connsiteX0" fmla="*/ 0 w 3537960"/>
              <a:gd name="connsiteY0" fmla="*/ 953501 h 953501"/>
              <a:gd name="connsiteX1" fmla="*/ 842173 w 3537960"/>
              <a:gd name="connsiteY1" fmla="*/ 0 h 953501"/>
              <a:gd name="connsiteX2" fmla="*/ 1312040 w 3537960"/>
              <a:gd name="connsiteY2" fmla="*/ 457381 h 953501"/>
              <a:gd name="connsiteX3" fmla="*/ 1766420 w 3537960"/>
              <a:gd name="connsiteY3" fmla="*/ 106600 h 953501"/>
              <a:gd name="connsiteX4" fmla="*/ 2195798 w 3537960"/>
              <a:gd name="connsiteY4" fmla="*/ 298450 h 953501"/>
              <a:gd name="connsiteX5" fmla="*/ 3537960 w 3537960"/>
              <a:gd name="connsiteY5" fmla="*/ 249755 h 953501"/>
              <a:gd name="connsiteX0" fmla="*/ 0 w 3537960"/>
              <a:gd name="connsiteY0" fmla="*/ 846901 h 1173010"/>
              <a:gd name="connsiteX1" fmla="*/ 1167585 w 3537960"/>
              <a:gd name="connsiteY1" fmla="*/ 1173010 h 1173010"/>
              <a:gd name="connsiteX2" fmla="*/ 1312040 w 3537960"/>
              <a:gd name="connsiteY2" fmla="*/ 350781 h 1173010"/>
              <a:gd name="connsiteX3" fmla="*/ 1766420 w 3537960"/>
              <a:gd name="connsiteY3" fmla="*/ 0 h 1173010"/>
              <a:gd name="connsiteX4" fmla="*/ 2195798 w 3537960"/>
              <a:gd name="connsiteY4" fmla="*/ 191850 h 1173010"/>
              <a:gd name="connsiteX5" fmla="*/ 3537960 w 3537960"/>
              <a:gd name="connsiteY5" fmla="*/ 143155 h 1173010"/>
              <a:gd name="connsiteX0" fmla="*/ 0 w 3537960"/>
              <a:gd name="connsiteY0" fmla="*/ 846901 h 1173010"/>
              <a:gd name="connsiteX1" fmla="*/ 1167585 w 3537960"/>
              <a:gd name="connsiteY1" fmla="*/ 1173010 h 1173010"/>
              <a:gd name="connsiteX2" fmla="*/ 1320835 w 3537960"/>
              <a:gd name="connsiteY2" fmla="*/ 350781 h 1173010"/>
              <a:gd name="connsiteX3" fmla="*/ 1766420 w 3537960"/>
              <a:gd name="connsiteY3" fmla="*/ 0 h 1173010"/>
              <a:gd name="connsiteX4" fmla="*/ 2195798 w 3537960"/>
              <a:gd name="connsiteY4" fmla="*/ 191850 h 1173010"/>
              <a:gd name="connsiteX5" fmla="*/ 3537960 w 3537960"/>
              <a:gd name="connsiteY5" fmla="*/ 143155 h 1173010"/>
              <a:gd name="connsiteX0" fmla="*/ 0 w 3537960"/>
              <a:gd name="connsiteY0" fmla="*/ 846901 h 1173010"/>
              <a:gd name="connsiteX1" fmla="*/ 1167585 w 3537960"/>
              <a:gd name="connsiteY1" fmla="*/ 1173010 h 1173010"/>
              <a:gd name="connsiteX2" fmla="*/ 1320835 w 3537960"/>
              <a:gd name="connsiteY2" fmla="*/ 350781 h 1173010"/>
              <a:gd name="connsiteX3" fmla="*/ 1748830 w 3537960"/>
              <a:gd name="connsiteY3" fmla="*/ 0 h 1173010"/>
              <a:gd name="connsiteX4" fmla="*/ 2195798 w 3537960"/>
              <a:gd name="connsiteY4" fmla="*/ 191850 h 1173010"/>
              <a:gd name="connsiteX5" fmla="*/ 3537960 w 3537960"/>
              <a:gd name="connsiteY5" fmla="*/ 143155 h 1173010"/>
              <a:gd name="connsiteX0" fmla="*/ 0 w 3537960"/>
              <a:gd name="connsiteY0" fmla="*/ 846901 h 1345390"/>
              <a:gd name="connsiteX1" fmla="*/ 1167585 w 3537960"/>
              <a:gd name="connsiteY1" fmla="*/ 1173010 h 1345390"/>
              <a:gd name="connsiteX2" fmla="*/ 1320835 w 3537960"/>
              <a:gd name="connsiteY2" fmla="*/ 350781 h 1345390"/>
              <a:gd name="connsiteX3" fmla="*/ 1748830 w 3537960"/>
              <a:gd name="connsiteY3" fmla="*/ 0 h 1345390"/>
              <a:gd name="connsiteX4" fmla="*/ 2582773 w 3537960"/>
              <a:gd name="connsiteY4" fmla="*/ 1345390 h 1345390"/>
              <a:gd name="connsiteX5" fmla="*/ 3537960 w 3537960"/>
              <a:gd name="connsiteY5" fmla="*/ 143155 h 1345390"/>
              <a:gd name="connsiteX0" fmla="*/ 0 w 3300498"/>
              <a:gd name="connsiteY0" fmla="*/ 846901 h 1345390"/>
              <a:gd name="connsiteX1" fmla="*/ 1167585 w 3300498"/>
              <a:gd name="connsiteY1" fmla="*/ 1173010 h 1345390"/>
              <a:gd name="connsiteX2" fmla="*/ 1320835 w 3300498"/>
              <a:gd name="connsiteY2" fmla="*/ 350781 h 1345390"/>
              <a:gd name="connsiteX3" fmla="*/ 1748830 w 3300498"/>
              <a:gd name="connsiteY3" fmla="*/ 0 h 1345390"/>
              <a:gd name="connsiteX4" fmla="*/ 2582773 w 3300498"/>
              <a:gd name="connsiteY4" fmla="*/ 1345390 h 1345390"/>
              <a:gd name="connsiteX5" fmla="*/ 3300498 w 3300498"/>
              <a:gd name="connsiteY5" fmla="*/ 584400 h 1345390"/>
              <a:gd name="connsiteX0" fmla="*/ 0 w 2737169"/>
              <a:gd name="connsiteY0" fmla="*/ 846901 h 1345390"/>
              <a:gd name="connsiteX1" fmla="*/ 1167585 w 2737169"/>
              <a:gd name="connsiteY1" fmla="*/ 1173010 h 1345390"/>
              <a:gd name="connsiteX2" fmla="*/ 1320835 w 2737169"/>
              <a:gd name="connsiteY2" fmla="*/ 350781 h 1345390"/>
              <a:gd name="connsiteX3" fmla="*/ 1748830 w 2737169"/>
              <a:gd name="connsiteY3" fmla="*/ 0 h 1345390"/>
              <a:gd name="connsiteX4" fmla="*/ 2582773 w 2737169"/>
              <a:gd name="connsiteY4" fmla="*/ 1345390 h 1345390"/>
              <a:gd name="connsiteX5" fmla="*/ 2737169 w 2737169"/>
              <a:gd name="connsiteY5" fmla="*/ 567590 h 1345390"/>
              <a:gd name="connsiteX0" fmla="*/ 279859 w 3017028"/>
              <a:gd name="connsiteY0" fmla="*/ 846901 h 1173010"/>
              <a:gd name="connsiteX1" fmla="*/ 1447444 w 3017028"/>
              <a:gd name="connsiteY1" fmla="*/ 1173010 h 1173010"/>
              <a:gd name="connsiteX2" fmla="*/ 1600694 w 3017028"/>
              <a:gd name="connsiteY2" fmla="*/ 350781 h 1173010"/>
              <a:gd name="connsiteX3" fmla="*/ 2028689 w 3017028"/>
              <a:gd name="connsiteY3" fmla="*/ 0 h 1173010"/>
              <a:gd name="connsiteX4" fmla="*/ 0 w 3017028"/>
              <a:gd name="connsiteY4" fmla="*/ 1126869 h 1173010"/>
              <a:gd name="connsiteX5" fmla="*/ 3017028 w 3017028"/>
              <a:gd name="connsiteY5" fmla="*/ 567590 h 1173010"/>
              <a:gd name="connsiteX0" fmla="*/ 279859 w 2028689"/>
              <a:gd name="connsiteY0" fmla="*/ 846901 h 1173010"/>
              <a:gd name="connsiteX1" fmla="*/ 1447444 w 2028689"/>
              <a:gd name="connsiteY1" fmla="*/ 1173010 h 1173010"/>
              <a:gd name="connsiteX2" fmla="*/ 1600694 w 2028689"/>
              <a:gd name="connsiteY2" fmla="*/ 350781 h 1173010"/>
              <a:gd name="connsiteX3" fmla="*/ 2028689 w 2028689"/>
              <a:gd name="connsiteY3" fmla="*/ 0 h 1173010"/>
              <a:gd name="connsiteX4" fmla="*/ 0 w 2028689"/>
              <a:gd name="connsiteY4" fmla="*/ 1126869 h 1173010"/>
              <a:gd name="connsiteX0" fmla="*/ 279859 w 2028689"/>
              <a:gd name="connsiteY0" fmla="*/ 846901 h 1126869"/>
              <a:gd name="connsiteX1" fmla="*/ 1600694 w 2028689"/>
              <a:gd name="connsiteY1" fmla="*/ 350781 h 1126869"/>
              <a:gd name="connsiteX2" fmla="*/ 2028689 w 2028689"/>
              <a:gd name="connsiteY2" fmla="*/ 0 h 1126869"/>
              <a:gd name="connsiteX3" fmla="*/ 0 w 2028689"/>
              <a:gd name="connsiteY3" fmla="*/ 1126869 h 1126869"/>
              <a:gd name="connsiteX0" fmla="*/ 279859 w 2028689"/>
              <a:gd name="connsiteY0" fmla="*/ 846901 h 1126869"/>
              <a:gd name="connsiteX1" fmla="*/ 2028689 w 2028689"/>
              <a:gd name="connsiteY1" fmla="*/ 0 h 1126869"/>
              <a:gd name="connsiteX2" fmla="*/ 0 w 2028689"/>
              <a:gd name="connsiteY2" fmla="*/ 1126869 h 1126869"/>
              <a:gd name="connsiteX0" fmla="*/ 279859 w 292715"/>
              <a:gd name="connsiteY0" fmla="*/ 0 h 279968"/>
              <a:gd name="connsiteX1" fmla="*/ 292715 w 292715"/>
              <a:gd name="connsiteY1" fmla="*/ 144850 h 279968"/>
              <a:gd name="connsiteX2" fmla="*/ 0 w 292715"/>
              <a:gd name="connsiteY2" fmla="*/ 279968 h 279968"/>
              <a:gd name="connsiteX0" fmla="*/ 279859 w 580128"/>
              <a:gd name="connsiteY0" fmla="*/ 0 h 279968"/>
              <a:gd name="connsiteX1" fmla="*/ 580128 w 580128"/>
              <a:gd name="connsiteY1" fmla="*/ 220492 h 279968"/>
              <a:gd name="connsiteX2" fmla="*/ 0 w 580128"/>
              <a:gd name="connsiteY2" fmla="*/ 279968 h 279968"/>
              <a:gd name="connsiteX0" fmla="*/ 331593 w 631862"/>
              <a:gd name="connsiteY0" fmla="*/ 0 h 238995"/>
              <a:gd name="connsiteX1" fmla="*/ 631862 w 631862"/>
              <a:gd name="connsiteY1" fmla="*/ 220492 h 238995"/>
              <a:gd name="connsiteX2" fmla="*/ 0 w 631862"/>
              <a:gd name="connsiteY2" fmla="*/ 238995 h 238995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289910 w 590179"/>
              <a:gd name="connsiteY0" fmla="*/ 0 h 353345"/>
              <a:gd name="connsiteX1" fmla="*/ 590179 w 590179"/>
              <a:gd name="connsiteY1" fmla="*/ 220492 h 353345"/>
              <a:gd name="connsiteX2" fmla="*/ 0 w 590179"/>
              <a:gd name="connsiteY2" fmla="*/ 353345 h 353345"/>
              <a:gd name="connsiteX0" fmla="*/ 323446 w 623715"/>
              <a:gd name="connsiteY0" fmla="*/ 0 h 454694"/>
              <a:gd name="connsiteX1" fmla="*/ 623715 w 623715"/>
              <a:gd name="connsiteY1" fmla="*/ 220492 h 454694"/>
              <a:gd name="connsiteX2" fmla="*/ 0 w 623715"/>
              <a:gd name="connsiteY2" fmla="*/ 454694 h 454694"/>
              <a:gd name="connsiteX0" fmla="*/ 306678 w 606947"/>
              <a:gd name="connsiteY0" fmla="*/ 0 h 469172"/>
              <a:gd name="connsiteX1" fmla="*/ 606947 w 606947"/>
              <a:gd name="connsiteY1" fmla="*/ 220492 h 469172"/>
              <a:gd name="connsiteX2" fmla="*/ 0 w 606947"/>
              <a:gd name="connsiteY2" fmla="*/ 469172 h 469172"/>
              <a:gd name="connsiteX0" fmla="*/ 491128 w 606947"/>
              <a:gd name="connsiteY0" fmla="*/ 0 h 565695"/>
              <a:gd name="connsiteX1" fmla="*/ 606947 w 606947"/>
              <a:gd name="connsiteY1" fmla="*/ 317015 h 565695"/>
              <a:gd name="connsiteX2" fmla="*/ 0 w 606947"/>
              <a:gd name="connsiteY2" fmla="*/ 565695 h 565695"/>
              <a:gd name="connsiteX0" fmla="*/ 491128 w 495159"/>
              <a:gd name="connsiteY0" fmla="*/ 0 h 565695"/>
              <a:gd name="connsiteX1" fmla="*/ 495159 w 495159"/>
              <a:gd name="connsiteY1" fmla="*/ 399059 h 565695"/>
              <a:gd name="connsiteX2" fmla="*/ 0 w 495159"/>
              <a:gd name="connsiteY2" fmla="*/ 565695 h 565695"/>
              <a:gd name="connsiteX0" fmla="*/ 520938 w 520985"/>
              <a:gd name="connsiteY0" fmla="*/ 0 h 964655"/>
              <a:gd name="connsiteX1" fmla="*/ 495159 w 520985"/>
              <a:gd name="connsiteY1" fmla="*/ 798019 h 964655"/>
              <a:gd name="connsiteX2" fmla="*/ 0 w 520985"/>
              <a:gd name="connsiteY2" fmla="*/ 964655 h 964655"/>
              <a:gd name="connsiteX0" fmla="*/ 520938 w 539874"/>
              <a:gd name="connsiteY0" fmla="*/ 0 h 964655"/>
              <a:gd name="connsiteX1" fmla="*/ 539874 w 539874"/>
              <a:gd name="connsiteY1" fmla="*/ 604974 h 964655"/>
              <a:gd name="connsiteX2" fmla="*/ 0 w 539874"/>
              <a:gd name="connsiteY2" fmla="*/ 964655 h 964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874" h="964655">
                <a:moveTo>
                  <a:pt x="520938" y="0"/>
                </a:moveTo>
                <a:cubicBezTo>
                  <a:pt x="522282" y="133020"/>
                  <a:pt x="538530" y="471954"/>
                  <a:pt x="539874" y="604974"/>
                </a:cubicBezTo>
                <a:lnTo>
                  <a:pt x="0" y="964655"/>
                </a:lnTo>
              </a:path>
            </a:pathLst>
          </a:cu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1277804" y="4940703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832565" y="5628118"/>
            <a:ext cx="1489504" cy="88870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11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월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25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일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~</a:t>
            </a: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12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월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r>
              <a:rPr lang="ko-KR" altLang="en-US" sz="1050" dirty="0" smtClean="0">
                <a:solidFill>
                  <a:schemeClr val="bg1"/>
                </a:solidFill>
              </a:rPr>
              <a:t>차 </a:t>
            </a:r>
            <a:r>
              <a:rPr lang="ko-KR" altLang="en-US" sz="1050" dirty="0" err="1" smtClean="0">
                <a:solidFill>
                  <a:schemeClr val="bg1"/>
                </a:solidFill>
              </a:rPr>
              <a:t>프로토타입</a:t>
            </a:r>
            <a:r>
              <a:rPr lang="ko-KR" altLang="en-US" sz="1050" dirty="0" smtClean="0">
                <a:solidFill>
                  <a:schemeClr val="bg1"/>
                </a:solidFill>
              </a:rPr>
              <a:t> 개발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3582250" y="5022561"/>
            <a:ext cx="83525" cy="588829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  <a:gd name="connsiteX0" fmla="*/ 0 w 3234277"/>
              <a:gd name="connsiteY0" fmla="*/ 662588 h 995963"/>
              <a:gd name="connsiteX1" fmla="*/ 228600 w 3234277"/>
              <a:gd name="connsiteY1" fmla="*/ 484788 h 995963"/>
              <a:gd name="connsiteX2" fmla="*/ 419100 w 3234277"/>
              <a:gd name="connsiteY2" fmla="*/ 764188 h 995963"/>
              <a:gd name="connsiteX3" fmla="*/ 647700 w 3234277"/>
              <a:gd name="connsiteY3" fmla="*/ 560988 h 995963"/>
              <a:gd name="connsiteX4" fmla="*/ 889000 w 3234277"/>
              <a:gd name="connsiteY4" fmla="*/ 357788 h 995963"/>
              <a:gd name="connsiteX5" fmla="*/ 1054100 w 3234277"/>
              <a:gd name="connsiteY5" fmla="*/ 637188 h 995963"/>
              <a:gd name="connsiteX6" fmla="*/ 1193800 w 3234277"/>
              <a:gd name="connsiteY6" fmla="*/ 446688 h 995963"/>
              <a:gd name="connsiteX7" fmla="*/ 1332706 w 3234277"/>
              <a:gd name="connsiteY7" fmla="*/ 589563 h 995963"/>
              <a:gd name="connsiteX8" fmla="*/ 1511300 w 3234277"/>
              <a:gd name="connsiteY8" fmla="*/ 764188 h 995963"/>
              <a:gd name="connsiteX9" fmla="*/ 1587500 w 3234277"/>
              <a:gd name="connsiteY9" fmla="*/ 586388 h 995963"/>
              <a:gd name="connsiteX10" fmla="*/ 1727200 w 3234277"/>
              <a:gd name="connsiteY10" fmla="*/ 789588 h 995963"/>
              <a:gd name="connsiteX11" fmla="*/ 1816895 w 3234277"/>
              <a:gd name="connsiteY11" fmla="*/ 697513 h 995963"/>
              <a:gd name="connsiteX12" fmla="*/ 1868487 w 3234277"/>
              <a:gd name="connsiteY12" fmla="*/ 995963 h 995963"/>
              <a:gd name="connsiteX13" fmla="*/ 2032317 w 3234277"/>
              <a:gd name="connsiteY13" fmla="*/ 627505 h 995963"/>
              <a:gd name="connsiteX14" fmla="*/ 2120900 w 3234277"/>
              <a:gd name="connsiteY14" fmla="*/ 497488 h 995963"/>
              <a:gd name="connsiteX15" fmla="*/ 2260600 w 3234277"/>
              <a:gd name="connsiteY15" fmla="*/ 586388 h 995963"/>
              <a:gd name="connsiteX16" fmla="*/ 3234277 w 3234277"/>
              <a:gd name="connsiteY16" fmla="*/ 1 h 995963"/>
              <a:gd name="connsiteX0" fmla="*/ 0 w 3265318"/>
              <a:gd name="connsiteY0" fmla="*/ 684836 h 1018211"/>
              <a:gd name="connsiteX1" fmla="*/ 228600 w 3265318"/>
              <a:gd name="connsiteY1" fmla="*/ 507036 h 1018211"/>
              <a:gd name="connsiteX2" fmla="*/ 419100 w 3265318"/>
              <a:gd name="connsiteY2" fmla="*/ 786436 h 1018211"/>
              <a:gd name="connsiteX3" fmla="*/ 647700 w 3265318"/>
              <a:gd name="connsiteY3" fmla="*/ 583236 h 1018211"/>
              <a:gd name="connsiteX4" fmla="*/ 889000 w 3265318"/>
              <a:gd name="connsiteY4" fmla="*/ 380036 h 1018211"/>
              <a:gd name="connsiteX5" fmla="*/ 1054100 w 3265318"/>
              <a:gd name="connsiteY5" fmla="*/ 659436 h 1018211"/>
              <a:gd name="connsiteX6" fmla="*/ 1193800 w 3265318"/>
              <a:gd name="connsiteY6" fmla="*/ 468936 h 1018211"/>
              <a:gd name="connsiteX7" fmla="*/ 1332706 w 3265318"/>
              <a:gd name="connsiteY7" fmla="*/ 611811 h 1018211"/>
              <a:gd name="connsiteX8" fmla="*/ 1511300 w 3265318"/>
              <a:gd name="connsiteY8" fmla="*/ 786436 h 1018211"/>
              <a:gd name="connsiteX9" fmla="*/ 1587500 w 3265318"/>
              <a:gd name="connsiteY9" fmla="*/ 608636 h 1018211"/>
              <a:gd name="connsiteX10" fmla="*/ 1727200 w 3265318"/>
              <a:gd name="connsiteY10" fmla="*/ 811836 h 1018211"/>
              <a:gd name="connsiteX11" fmla="*/ 1816895 w 3265318"/>
              <a:gd name="connsiteY11" fmla="*/ 719761 h 1018211"/>
              <a:gd name="connsiteX12" fmla="*/ 1868487 w 3265318"/>
              <a:gd name="connsiteY12" fmla="*/ 1018211 h 1018211"/>
              <a:gd name="connsiteX13" fmla="*/ 2032317 w 3265318"/>
              <a:gd name="connsiteY13" fmla="*/ 649753 h 1018211"/>
              <a:gd name="connsiteX14" fmla="*/ 2120900 w 3265318"/>
              <a:gd name="connsiteY14" fmla="*/ 519736 h 1018211"/>
              <a:gd name="connsiteX15" fmla="*/ 2260600 w 3265318"/>
              <a:gd name="connsiteY15" fmla="*/ 608636 h 1018211"/>
              <a:gd name="connsiteX16" fmla="*/ 3265318 w 3265318"/>
              <a:gd name="connsiteY16" fmla="*/ 1 h 1018211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587500 w 3265318"/>
              <a:gd name="connsiteY9" fmla="*/ 608635 h 1018210"/>
              <a:gd name="connsiteX10" fmla="*/ 1727200 w 3265318"/>
              <a:gd name="connsiteY10" fmla="*/ 811835 h 1018210"/>
              <a:gd name="connsiteX11" fmla="*/ 1816895 w 3265318"/>
              <a:gd name="connsiteY11" fmla="*/ 719760 h 1018210"/>
              <a:gd name="connsiteX12" fmla="*/ 1868487 w 3265318"/>
              <a:gd name="connsiteY12" fmla="*/ 1018210 h 1018210"/>
              <a:gd name="connsiteX13" fmla="*/ 2032317 w 3265318"/>
              <a:gd name="connsiteY13" fmla="*/ 649752 h 1018210"/>
              <a:gd name="connsiteX14" fmla="*/ 2120900 w 3265318"/>
              <a:gd name="connsiteY14" fmla="*/ 519735 h 1018210"/>
              <a:gd name="connsiteX15" fmla="*/ 2260600 w 3265318"/>
              <a:gd name="connsiteY15" fmla="*/ 608635 h 1018210"/>
              <a:gd name="connsiteX16" fmla="*/ 3265318 w 3265318"/>
              <a:gd name="connsiteY16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587500 w 3265318"/>
              <a:gd name="connsiteY9" fmla="*/ 608635 h 1018210"/>
              <a:gd name="connsiteX10" fmla="*/ 1727200 w 3265318"/>
              <a:gd name="connsiteY10" fmla="*/ 811835 h 1018210"/>
              <a:gd name="connsiteX11" fmla="*/ 1868487 w 3265318"/>
              <a:gd name="connsiteY11" fmla="*/ 1018210 h 1018210"/>
              <a:gd name="connsiteX12" fmla="*/ 2032317 w 3265318"/>
              <a:gd name="connsiteY12" fmla="*/ 649752 h 1018210"/>
              <a:gd name="connsiteX13" fmla="*/ 2120900 w 3265318"/>
              <a:gd name="connsiteY13" fmla="*/ 519735 h 1018210"/>
              <a:gd name="connsiteX14" fmla="*/ 2260600 w 3265318"/>
              <a:gd name="connsiteY14" fmla="*/ 608635 h 1018210"/>
              <a:gd name="connsiteX15" fmla="*/ 3265318 w 3265318"/>
              <a:gd name="connsiteY15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727200 w 3265318"/>
              <a:gd name="connsiteY9" fmla="*/ 811835 h 1018210"/>
              <a:gd name="connsiteX10" fmla="*/ 1868487 w 3265318"/>
              <a:gd name="connsiteY10" fmla="*/ 1018210 h 1018210"/>
              <a:gd name="connsiteX11" fmla="*/ 2032317 w 3265318"/>
              <a:gd name="connsiteY11" fmla="*/ 649752 h 1018210"/>
              <a:gd name="connsiteX12" fmla="*/ 2120900 w 3265318"/>
              <a:gd name="connsiteY12" fmla="*/ 519735 h 1018210"/>
              <a:gd name="connsiteX13" fmla="*/ 2260600 w 3265318"/>
              <a:gd name="connsiteY13" fmla="*/ 608635 h 1018210"/>
              <a:gd name="connsiteX14" fmla="*/ 3265318 w 3265318"/>
              <a:gd name="connsiteY14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868487 w 3265318"/>
              <a:gd name="connsiteY9" fmla="*/ 1018210 h 1018210"/>
              <a:gd name="connsiteX10" fmla="*/ 2032317 w 3265318"/>
              <a:gd name="connsiteY10" fmla="*/ 649752 h 1018210"/>
              <a:gd name="connsiteX11" fmla="*/ 2120900 w 3265318"/>
              <a:gd name="connsiteY11" fmla="*/ 519735 h 1018210"/>
              <a:gd name="connsiteX12" fmla="*/ 2260600 w 3265318"/>
              <a:gd name="connsiteY12" fmla="*/ 608635 h 1018210"/>
              <a:gd name="connsiteX13" fmla="*/ 3265318 w 3265318"/>
              <a:gd name="connsiteY13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511300 w 3265318"/>
              <a:gd name="connsiteY7" fmla="*/ 786435 h 1018210"/>
              <a:gd name="connsiteX8" fmla="*/ 1868487 w 3265318"/>
              <a:gd name="connsiteY8" fmla="*/ 1018210 h 1018210"/>
              <a:gd name="connsiteX9" fmla="*/ 2032317 w 3265318"/>
              <a:gd name="connsiteY9" fmla="*/ 649752 h 1018210"/>
              <a:gd name="connsiteX10" fmla="*/ 2120900 w 3265318"/>
              <a:gd name="connsiteY10" fmla="*/ 519735 h 1018210"/>
              <a:gd name="connsiteX11" fmla="*/ 2260600 w 3265318"/>
              <a:gd name="connsiteY11" fmla="*/ 608635 h 1018210"/>
              <a:gd name="connsiteX12" fmla="*/ 3265318 w 3265318"/>
              <a:gd name="connsiteY12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868487 w 3265318"/>
              <a:gd name="connsiteY7" fmla="*/ 1018210 h 1018210"/>
              <a:gd name="connsiteX8" fmla="*/ 2032317 w 3265318"/>
              <a:gd name="connsiteY8" fmla="*/ 649752 h 1018210"/>
              <a:gd name="connsiteX9" fmla="*/ 2120900 w 3265318"/>
              <a:gd name="connsiteY9" fmla="*/ 519735 h 1018210"/>
              <a:gd name="connsiteX10" fmla="*/ 2260600 w 3265318"/>
              <a:gd name="connsiteY10" fmla="*/ 608635 h 1018210"/>
              <a:gd name="connsiteX11" fmla="*/ 3265318 w 3265318"/>
              <a:gd name="connsiteY11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193800 w 3265318"/>
              <a:gd name="connsiteY5" fmla="*/ 468935 h 1018210"/>
              <a:gd name="connsiteX6" fmla="*/ 1868487 w 3265318"/>
              <a:gd name="connsiteY6" fmla="*/ 1018210 h 1018210"/>
              <a:gd name="connsiteX7" fmla="*/ 2032317 w 3265318"/>
              <a:gd name="connsiteY7" fmla="*/ 649752 h 1018210"/>
              <a:gd name="connsiteX8" fmla="*/ 2120900 w 3265318"/>
              <a:gd name="connsiteY8" fmla="*/ 519735 h 1018210"/>
              <a:gd name="connsiteX9" fmla="*/ 2260600 w 3265318"/>
              <a:gd name="connsiteY9" fmla="*/ 608635 h 1018210"/>
              <a:gd name="connsiteX10" fmla="*/ 3265318 w 3265318"/>
              <a:gd name="connsiteY10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868487 w 3265318"/>
              <a:gd name="connsiteY5" fmla="*/ 1018210 h 1018210"/>
              <a:gd name="connsiteX6" fmla="*/ 2032317 w 3265318"/>
              <a:gd name="connsiteY6" fmla="*/ 649752 h 1018210"/>
              <a:gd name="connsiteX7" fmla="*/ 2120900 w 3265318"/>
              <a:gd name="connsiteY7" fmla="*/ 519735 h 1018210"/>
              <a:gd name="connsiteX8" fmla="*/ 2260600 w 3265318"/>
              <a:gd name="connsiteY8" fmla="*/ 608635 h 1018210"/>
              <a:gd name="connsiteX9" fmla="*/ 3265318 w 3265318"/>
              <a:gd name="connsiteY9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2120900 w 3265318"/>
              <a:gd name="connsiteY6" fmla="*/ 519735 h 1018210"/>
              <a:gd name="connsiteX7" fmla="*/ 2260600 w 3265318"/>
              <a:gd name="connsiteY7" fmla="*/ 608635 h 1018210"/>
              <a:gd name="connsiteX8" fmla="*/ 3265318 w 3265318"/>
              <a:gd name="connsiteY8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2120900 w 3265318"/>
              <a:gd name="connsiteY6" fmla="*/ 519735 h 1018210"/>
              <a:gd name="connsiteX7" fmla="*/ 2260600 w 3265318"/>
              <a:gd name="connsiteY7" fmla="*/ 608635 h 1018210"/>
              <a:gd name="connsiteX8" fmla="*/ 3265318 w 3265318"/>
              <a:gd name="connsiteY8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2260600 w 3265318"/>
              <a:gd name="connsiteY6" fmla="*/ 608635 h 1018210"/>
              <a:gd name="connsiteX7" fmla="*/ 3265318 w 3265318"/>
              <a:gd name="connsiteY7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1018210"/>
              <a:gd name="connsiteX1" fmla="*/ 771814 w 3265318"/>
              <a:gd name="connsiteY1" fmla="*/ 2734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1018210"/>
              <a:gd name="connsiteX1" fmla="*/ 771814 w 3265318"/>
              <a:gd name="connsiteY1" fmla="*/ 273435 h 1018210"/>
              <a:gd name="connsiteX2" fmla="*/ 419100 w 3265318"/>
              <a:gd name="connsiteY2" fmla="*/ 786435 h 1018210"/>
              <a:gd name="connsiteX3" fmla="*/ 1696061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1018210"/>
              <a:gd name="connsiteX1" fmla="*/ 771814 w 3265318"/>
              <a:gd name="connsiteY1" fmla="*/ 273435 h 1018210"/>
              <a:gd name="connsiteX2" fmla="*/ 1241681 w 3265318"/>
              <a:gd name="connsiteY2" fmla="*/ 730816 h 1018210"/>
              <a:gd name="connsiteX3" fmla="*/ 1696061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730816"/>
              <a:gd name="connsiteX1" fmla="*/ 771814 w 3265318"/>
              <a:gd name="connsiteY1" fmla="*/ 273435 h 730816"/>
              <a:gd name="connsiteX2" fmla="*/ 1241681 w 3265318"/>
              <a:gd name="connsiteY2" fmla="*/ 730816 h 730816"/>
              <a:gd name="connsiteX3" fmla="*/ 1696061 w 3265318"/>
              <a:gd name="connsiteY3" fmla="*/ 380035 h 730816"/>
              <a:gd name="connsiteX4" fmla="*/ 2032317 w 3265318"/>
              <a:gd name="connsiteY4" fmla="*/ 649752 h 730816"/>
              <a:gd name="connsiteX5" fmla="*/ 3265318 w 3265318"/>
              <a:gd name="connsiteY5" fmla="*/ 0 h 730816"/>
              <a:gd name="connsiteX0" fmla="*/ 0 w 3265318"/>
              <a:gd name="connsiteY0" fmla="*/ 684835 h 730816"/>
              <a:gd name="connsiteX1" fmla="*/ 771814 w 3265318"/>
              <a:gd name="connsiteY1" fmla="*/ 273435 h 730816"/>
              <a:gd name="connsiteX2" fmla="*/ 1241681 w 3265318"/>
              <a:gd name="connsiteY2" fmla="*/ 730816 h 730816"/>
              <a:gd name="connsiteX3" fmla="*/ 1696061 w 3265318"/>
              <a:gd name="connsiteY3" fmla="*/ 380035 h 730816"/>
              <a:gd name="connsiteX4" fmla="*/ 2125439 w 3265318"/>
              <a:gd name="connsiteY4" fmla="*/ 571885 h 730816"/>
              <a:gd name="connsiteX5" fmla="*/ 3265318 w 3265318"/>
              <a:gd name="connsiteY5" fmla="*/ 0 h 730816"/>
              <a:gd name="connsiteX0" fmla="*/ 0 w 3467601"/>
              <a:gd name="connsiteY0" fmla="*/ 411400 h 457381"/>
              <a:gd name="connsiteX1" fmla="*/ 771814 w 3467601"/>
              <a:gd name="connsiteY1" fmla="*/ 0 h 457381"/>
              <a:gd name="connsiteX2" fmla="*/ 1241681 w 3467601"/>
              <a:gd name="connsiteY2" fmla="*/ 457381 h 457381"/>
              <a:gd name="connsiteX3" fmla="*/ 1696061 w 3467601"/>
              <a:gd name="connsiteY3" fmla="*/ 106600 h 457381"/>
              <a:gd name="connsiteX4" fmla="*/ 2125439 w 3467601"/>
              <a:gd name="connsiteY4" fmla="*/ 298450 h 457381"/>
              <a:gd name="connsiteX5" fmla="*/ 3467601 w 3467601"/>
              <a:gd name="connsiteY5" fmla="*/ 249755 h 457381"/>
              <a:gd name="connsiteX0" fmla="*/ 0 w 3537960"/>
              <a:gd name="connsiteY0" fmla="*/ 953501 h 953501"/>
              <a:gd name="connsiteX1" fmla="*/ 842173 w 3537960"/>
              <a:gd name="connsiteY1" fmla="*/ 0 h 953501"/>
              <a:gd name="connsiteX2" fmla="*/ 1312040 w 3537960"/>
              <a:gd name="connsiteY2" fmla="*/ 457381 h 953501"/>
              <a:gd name="connsiteX3" fmla="*/ 1766420 w 3537960"/>
              <a:gd name="connsiteY3" fmla="*/ 106600 h 953501"/>
              <a:gd name="connsiteX4" fmla="*/ 2195798 w 3537960"/>
              <a:gd name="connsiteY4" fmla="*/ 298450 h 953501"/>
              <a:gd name="connsiteX5" fmla="*/ 3537960 w 3537960"/>
              <a:gd name="connsiteY5" fmla="*/ 249755 h 953501"/>
              <a:gd name="connsiteX0" fmla="*/ 0 w 3537960"/>
              <a:gd name="connsiteY0" fmla="*/ 846901 h 1173010"/>
              <a:gd name="connsiteX1" fmla="*/ 1167585 w 3537960"/>
              <a:gd name="connsiteY1" fmla="*/ 1173010 h 1173010"/>
              <a:gd name="connsiteX2" fmla="*/ 1312040 w 3537960"/>
              <a:gd name="connsiteY2" fmla="*/ 350781 h 1173010"/>
              <a:gd name="connsiteX3" fmla="*/ 1766420 w 3537960"/>
              <a:gd name="connsiteY3" fmla="*/ 0 h 1173010"/>
              <a:gd name="connsiteX4" fmla="*/ 2195798 w 3537960"/>
              <a:gd name="connsiteY4" fmla="*/ 191850 h 1173010"/>
              <a:gd name="connsiteX5" fmla="*/ 3537960 w 3537960"/>
              <a:gd name="connsiteY5" fmla="*/ 143155 h 1173010"/>
              <a:gd name="connsiteX0" fmla="*/ 0 w 3537960"/>
              <a:gd name="connsiteY0" fmla="*/ 846901 h 1173010"/>
              <a:gd name="connsiteX1" fmla="*/ 1167585 w 3537960"/>
              <a:gd name="connsiteY1" fmla="*/ 1173010 h 1173010"/>
              <a:gd name="connsiteX2" fmla="*/ 1320835 w 3537960"/>
              <a:gd name="connsiteY2" fmla="*/ 350781 h 1173010"/>
              <a:gd name="connsiteX3" fmla="*/ 1766420 w 3537960"/>
              <a:gd name="connsiteY3" fmla="*/ 0 h 1173010"/>
              <a:gd name="connsiteX4" fmla="*/ 2195798 w 3537960"/>
              <a:gd name="connsiteY4" fmla="*/ 191850 h 1173010"/>
              <a:gd name="connsiteX5" fmla="*/ 3537960 w 3537960"/>
              <a:gd name="connsiteY5" fmla="*/ 143155 h 1173010"/>
              <a:gd name="connsiteX0" fmla="*/ 0 w 3537960"/>
              <a:gd name="connsiteY0" fmla="*/ 846901 h 1173010"/>
              <a:gd name="connsiteX1" fmla="*/ 1167585 w 3537960"/>
              <a:gd name="connsiteY1" fmla="*/ 1173010 h 1173010"/>
              <a:gd name="connsiteX2" fmla="*/ 1320835 w 3537960"/>
              <a:gd name="connsiteY2" fmla="*/ 350781 h 1173010"/>
              <a:gd name="connsiteX3" fmla="*/ 1748830 w 3537960"/>
              <a:gd name="connsiteY3" fmla="*/ 0 h 1173010"/>
              <a:gd name="connsiteX4" fmla="*/ 2195798 w 3537960"/>
              <a:gd name="connsiteY4" fmla="*/ 191850 h 1173010"/>
              <a:gd name="connsiteX5" fmla="*/ 3537960 w 3537960"/>
              <a:gd name="connsiteY5" fmla="*/ 143155 h 1173010"/>
              <a:gd name="connsiteX0" fmla="*/ 0 w 3537960"/>
              <a:gd name="connsiteY0" fmla="*/ 846901 h 1345390"/>
              <a:gd name="connsiteX1" fmla="*/ 1167585 w 3537960"/>
              <a:gd name="connsiteY1" fmla="*/ 1173010 h 1345390"/>
              <a:gd name="connsiteX2" fmla="*/ 1320835 w 3537960"/>
              <a:gd name="connsiteY2" fmla="*/ 350781 h 1345390"/>
              <a:gd name="connsiteX3" fmla="*/ 1748830 w 3537960"/>
              <a:gd name="connsiteY3" fmla="*/ 0 h 1345390"/>
              <a:gd name="connsiteX4" fmla="*/ 2582773 w 3537960"/>
              <a:gd name="connsiteY4" fmla="*/ 1345390 h 1345390"/>
              <a:gd name="connsiteX5" fmla="*/ 3537960 w 3537960"/>
              <a:gd name="connsiteY5" fmla="*/ 143155 h 1345390"/>
              <a:gd name="connsiteX0" fmla="*/ 0 w 3300498"/>
              <a:gd name="connsiteY0" fmla="*/ 846901 h 1345390"/>
              <a:gd name="connsiteX1" fmla="*/ 1167585 w 3300498"/>
              <a:gd name="connsiteY1" fmla="*/ 1173010 h 1345390"/>
              <a:gd name="connsiteX2" fmla="*/ 1320835 w 3300498"/>
              <a:gd name="connsiteY2" fmla="*/ 350781 h 1345390"/>
              <a:gd name="connsiteX3" fmla="*/ 1748830 w 3300498"/>
              <a:gd name="connsiteY3" fmla="*/ 0 h 1345390"/>
              <a:gd name="connsiteX4" fmla="*/ 2582773 w 3300498"/>
              <a:gd name="connsiteY4" fmla="*/ 1345390 h 1345390"/>
              <a:gd name="connsiteX5" fmla="*/ 3300498 w 3300498"/>
              <a:gd name="connsiteY5" fmla="*/ 584400 h 1345390"/>
              <a:gd name="connsiteX0" fmla="*/ 0 w 2737169"/>
              <a:gd name="connsiteY0" fmla="*/ 846901 h 1345390"/>
              <a:gd name="connsiteX1" fmla="*/ 1167585 w 2737169"/>
              <a:gd name="connsiteY1" fmla="*/ 1173010 h 1345390"/>
              <a:gd name="connsiteX2" fmla="*/ 1320835 w 2737169"/>
              <a:gd name="connsiteY2" fmla="*/ 350781 h 1345390"/>
              <a:gd name="connsiteX3" fmla="*/ 1748830 w 2737169"/>
              <a:gd name="connsiteY3" fmla="*/ 0 h 1345390"/>
              <a:gd name="connsiteX4" fmla="*/ 2582773 w 2737169"/>
              <a:gd name="connsiteY4" fmla="*/ 1345390 h 1345390"/>
              <a:gd name="connsiteX5" fmla="*/ 2737169 w 2737169"/>
              <a:gd name="connsiteY5" fmla="*/ 567590 h 1345390"/>
              <a:gd name="connsiteX0" fmla="*/ 279859 w 3017028"/>
              <a:gd name="connsiteY0" fmla="*/ 846901 h 1173010"/>
              <a:gd name="connsiteX1" fmla="*/ 1447444 w 3017028"/>
              <a:gd name="connsiteY1" fmla="*/ 1173010 h 1173010"/>
              <a:gd name="connsiteX2" fmla="*/ 1600694 w 3017028"/>
              <a:gd name="connsiteY2" fmla="*/ 350781 h 1173010"/>
              <a:gd name="connsiteX3" fmla="*/ 2028689 w 3017028"/>
              <a:gd name="connsiteY3" fmla="*/ 0 h 1173010"/>
              <a:gd name="connsiteX4" fmla="*/ 0 w 3017028"/>
              <a:gd name="connsiteY4" fmla="*/ 1126869 h 1173010"/>
              <a:gd name="connsiteX5" fmla="*/ 3017028 w 3017028"/>
              <a:gd name="connsiteY5" fmla="*/ 567590 h 1173010"/>
              <a:gd name="connsiteX0" fmla="*/ 279859 w 2028689"/>
              <a:gd name="connsiteY0" fmla="*/ 846901 h 1173010"/>
              <a:gd name="connsiteX1" fmla="*/ 1447444 w 2028689"/>
              <a:gd name="connsiteY1" fmla="*/ 1173010 h 1173010"/>
              <a:gd name="connsiteX2" fmla="*/ 1600694 w 2028689"/>
              <a:gd name="connsiteY2" fmla="*/ 350781 h 1173010"/>
              <a:gd name="connsiteX3" fmla="*/ 2028689 w 2028689"/>
              <a:gd name="connsiteY3" fmla="*/ 0 h 1173010"/>
              <a:gd name="connsiteX4" fmla="*/ 0 w 2028689"/>
              <a:gd name="connsiteY4" fmla="*/ 1126869 h 1173010"/>
              <a:gd name="connsiteX0" fmla="*/ 279859 w 2028689"/>
              <a:gd name="connsiteY0" fmla="*/ 846901 h 1126869"/>
              <a:gd name="connsiteX1" fmla="*/ 1600694 w 2028689"/>
              <a:gd name="connsiteY1" fmla="*/ 350781 h 1126869"/>
              <a:gd name="connsiteX2" fmla="*/ 2028689 w 2028689"/>
              <a:gd name="connsiteY2" fmla="*/ 0 h 1126869"/>
              <a:gd name="connsiteX3" fmla="*/ 0 w 2028689"/>
              <a:gd name="connsiteY3" fmla="*/ 1126869 h 1126869"/>
              <a:gd name="connsiteX0" fmla="*/ 279859 w 2028689"/>
              <a:gd name="connsiteY0" fmla="*/ 846901 h 1126869"/>
              <a:gd name="connsiteX1" fmla="*/ 2028689 w 2028689"/>
              <a:gd name="connsiteY1" fmla="*/ 0 h 1126869"/>
              <a:gd name="connsiteX2" fmla="*/ 0 w 2028689"/>
              <a:gd name="connsiteY2" fmla="*/ 1126869 h 1126869"/>
              <a:gd name="connsiteX0" fmla="*/ 279859 w 292715"/>
              <a:gd name="connsiteY0" fmla="*/ 0 h 279968"/>
              <a:gd name="connsiteX1" fmla="*/ 292715 w 292715"/>
              <a:gd name="connsiteY1" fmla="*/ 144850 h 279968"/>
              <a:gd name="connsiteX2" fmla="*/ 0 w 292715"/>
              <a:gd name="connsiteY2" fmla="*/ 279968 h 279968"/>
              <a:gd name="connsiteX0" fmla="*/ 279859 w 580128"/>
              <a:gd name="connsiteY0" fmla="*/ 0 h 279968"/>
              <a:gd name="connsiteX1" fmla="*/ 580128 w 580128"/>
              <a:gd name="connsiteY1" fmla="*/ 220492 h 279968"/>
              <a:gd name="connsiteX2" fmla="*/ 0 w 580128"/>
              <a:gd name="connsiteY2" fmla="*/ 279968 h 279968"/>
              <a:gd name="connsiteX0" fmla="*/ 331593 w 631862"/>
              <a:gd name="connsiteY0" fmla="*/ 0 h 238995"/>
              <a:gd name="connsiteX1" fmla="*/ 631862 w 631862"/>
              <a:gd name="connsiteY1" fmla="*/ 220492 h 238995"/>
              <a:gd name="connsiteX2" fmla="*/ 0 w 631862"/>
              <a:gd name="connsiteY2" fmla="*/ 238995 h 238995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289910 w 590179"/>
              <a:gd name="connsiteY0" fmla="*/ 0 h 353345"/>
              <a:gd name="connsiteX1" fmla="*/ 590179 w 590179"/>
              <a:gd name="connsiteY1" fmla="*/ 220492 h 353345"/>
              <a:gd name="connsiteX2" fmla="*/ 0 w 590179"/>
              <a:gd name="connsiteY2" fmla="*/ 353345 h 353345"/>
              <a:gd name="connsiteX0" fmla="*/ 323446 w 623715"/>
              <a:gd name="connsiteY0" fmla="*/ 0 h 454694"/>
              <a:gd name="connsiteX1" fmla="*/ 623715 w 623715"/>
              <a:gd name="connsiteY1" fmla="*/ 220492 h 454694"/>
              <a:gd name="connsiteX2" fmla="*/ 0 w 623715"/>
              <a:gd name="connsiteY2" fmla="*/ 454694 h 454694"/>
              <a:gd name="connsiteX0" fmla="*/ 306678 w 606947"/>
              <a:gd name="connsiteY0" fmla="*/ 0 h 469172"/>
              <a:gd name="connsiteX1" fmla="*/ 606947 w 606947"/>
              <a:gd name="connsiteY1" fmla="*/ 220492 h 469172"/>
              <a:gd name="connsiteX2" fmla="*/ 0 w 606947"/>
              <a:gd name="connsiteY2" fmla="*/ 469172 h 469172"/>
              <a:gd name="connsiteX0" fmla="*/ 491128 w 606947"/>
              <a:gd name="connsiteY0" fmla="*/ 0 h 565695"/>
              <a:gd name="connsiteX1" fmla="*/ 606947 w 606947"/>
              <a:gd name="connsiteY1" fmla="*/ 317015 h 565695"/>
              <a:gd name="connsiteX2" fmla="*/ 0 w 606947"/>
              <a:gd name="connsiteY2" fmla="*/ 565695 h 565695"/>
              <a:gd name="connsiteX0" fmla="*/ 491128 w 495159"/>
              <a:gd name="connsiteY0" fmla="*/ 0 h 565695"/>
              <a:gd name="connsiteX1" fmla="*/ 495159 w 495159"/>
              <a:gd name="connsiteY1" fmla="*/ 399059 h 565695"/>
              <a:gd name="connsiteX2" fmla="*/ 0 w 495159"/>
              <a:gd name="connsiteY2" fmla="*/ 565695 h 565695"/>
              <a:gd name="connsiteX0" fmla="*/ 118503 w 122534"/>
              <a:gd name="connsiteY0" fmla="*/ 0 h 745871"/>
              <a:gd name="connsiteX1" fmla="*/ 122534 w 122534"/>
              <a:gd name="connsiteY1" fmla="*/ 399059 h 745871"/>
              <a:gd name="connsiteX2" fmla="*/ 0 w 122534"/>
              <a:gd name="connsiteY2" fmla="*/ 745871 h 74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534" h="745871">
                <a:moveTo>
                  <a:pt x="118503" y="0"/>
                </a:moveTo>
                <a:cubicBezTo>
                  <a:pt x="119847" y="133020"/>
                  <a:pt x="121190" y="266039"/>
                  <a:pt x="122534" y="399059"/>
                </a:cubicBezTo>
                <a:lnTo>
                  <a:pt x="0" y="745871"/>
                </a:lnTo>
              </a:path>
            </a:pathLst>
          </a:cu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3585841" y="495435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62858" y="3450068"/>
            <a:ext cx="1335628" cy="923330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12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월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 04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일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~ </a:t>
            </a: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12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월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07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일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1"/>
                </a:solidFill>
              </a:rPr>
              <a:t>2</a:t>
            </a:r>
            <a:r>
              <a:rPr lang="ko-KR" altLang="en-US" sz="1050" dirty="0" smtClean="0">
                <a:solidFill>
                  <a:schemeClr val="bg1"/>
                </a:solidFill>
              </a:rPr>
              <a:t>차 개발 단계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5923953" y="4373398"/>
            <a:ext cx="45719" cy="639944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  <a:gd name="connsiteX0" fmla="*/ 0 w 3234277"/>
              <a:gd name="connsiteY0" fmla="*/ 662588 h 995963"/>
              <a:gd name="connsiteX1" fmla="*/ 228600 w 3234277"/>
              <a:gd name="connsiteY1" fmla="*/ 484788 h 995963"/>
              <a:gd name="connsiteX2" fmla="*/ 419100 w 3234277"/>
              <a:gd name="connsiteY2" fmla="*/ 764188 h 995963"/>
              <a:gd name="connsiteX3" fmla="*/ 647700 w 3234277"/>
              <a:gd name="connsiteY3" fmla="*/ 560988 h 995963"/>
              <a:gd name="connsiteX4" fmla="*/ 889000 w 3234277"/>
              <a:gd name="connsiteY4" fmla="*/ 357788 h 995963"/>
              <a:gd name="connsiteX5" fmla="*/ 1054100 w 3234277"/>
              <a:gd name="connsiteY5" fmla="*/ 637188 h 995963"/>
              <a:gd name="connsiteX6" fmla="*/ 1193800 w 3234277"/>
              <a:gd name="connsiteY6" fmla="*/ 446688 h 995963"/>
              <a:gd name="connsiteX7" fmla="*/ 1332706 w 3234277"/>
              <a:gd name="connsiteY7" fmla="*/ 589563 h 995963"/>
              <a:gd name="connsiteX8" fmla="*/ 1511300 w 3234277"/>
              <a:gd name="connsiteY8" fmla="*/ 764188 h 995963"/>
              <a:gd name="connsiteX9" fmla="*/ 1587500 w 3234277"/>
              <a:gd name="connsiteY9" fmla="*/ 586388 h 995963"/>
              <a:gd name="connsiteX10" fmla="*/ 1727200 w 3234277"/>
              <a:gd name="connsiteY10" fmla="*/ 789588 h 995963"/>
              <a:gd name="connsiteX11" fmla="*/ 1816895 w 3234277"/>
              <a:gd name="connsiteY11" fmla="*/ 697513 h 995963"/>
              <a:gd name="connsiteX12" fmla="*/ 1868487 w 3234277"/>
              <a:gd name="connsiteY12" fmla="*/ 995963 h 995963"/>
              <a:gd name="connsiteX13" fmla="*/ 2032317 w 3234277"/>
              <a:gd name="connsiteY13" fmla="*/ 627505 h 995963"/>
              <a:gd name="connsiteX14" fmla="*/ 2120900 w 3234277"/>
              <a:gd name="connsiteY14" fmla="*/ 497488 h 995963"/>
              <a:gd name="connsiteX15" fmla="*/ 2260600 w 3234277"/>
              <a:gd name="connsiteY15" fmla="*/ 586388 h 995963"/>
              <a:gd name="connsiteX16" fmla="*/ 3234277 w 3234277"/>
              <a:gd name="connsiteY16" fmla="*/ 1 h 995963"/>
              <a:gd name="connsiteX0" fmla="*/ 0 w 3265318"/>
              <a:gd name="connsiteY0" fmla="*/ 684836 h 1018211"/>
              <a:gd name="connsiteX1" fmla="*/ 228600 w 3265318"/>
              <a:gd name="connsiteY1" fmla="*/ 507036 h 1018211"/>
              <a:gd name="connsiteX2" fmla="*/ 419100 w 3265318"/>
              <a:gd name="connsiteY2" fmla="*/ 786436 h 1018211"/>
              <a:gd name="connsiteX3" fmla="*/ 647700 w 3265318"/>
              <a:gd name="connsiteY3" fmla="*/ 583236 h 1018211"/>
              <a:gd name="connsiteX4" fmla="*/ 889000 w 3265318"/>
              <a:gd name="connsiteY4" fmla="*/ 380036 h 1018211"/>
              <a:gd name="connsiteX5" fmla="*/ 1054100 w 3265318"/>
              <a:gd name="connsiteY5" fmla="*/ 659436 h 1018211"/>
              <a:gd name="connsiteX6" fmla="*/ 1193800 w 3265318"/>
              <a:gd name="connsiteY6" fmla="*/ 468936 h 1018211"/>
              <a:gd name="connsiteX7" fmla="*/ 1332706 w 3265318"/>
              <a:gd name="connsiteY7" fmla="*/ 611811 h 1018211"/>
              <a:gd name="connsiteX8" fmla="*/ 1511300 w 3265318"/>
              <a:gd name="connsiteY8" fmla="*/ 786436 h 1018211"/>
              <a:gd name="connsiteX9" fmla="*/ 1587500 w 3265318"/>
              <a:gd name="connsiteY9" fmla="*/ 608636 h 1018211"/>
              <a:gd name="connsiteX10" fmla="*/ 1727200 w 3265318"/>
              <a:gd name="connsiteY10" fmla="*/ 811836 h 1018211"/>
              <a:gd name="connsiteX11" fmla="*/ 1816895 w 3265318"/>
              <a:gd name="connsiteY11" fmla="*/ 719761 h 1018211"/>
              <a:gd name="connsiteX12" fmla="*/ 1868487 w 3265318"/>
              <a:gd name="connsiteY12" fmla="*/ 1018211 h 1018211"/>
              <a:gd name="connsiteX13" fmla="*/ 2032317 w 3265318"/>
              <a:gd name="connsiteY13" fmla="*/ 649753 h 1018211"/>
              <a:gd name="connsiteX14" fmla="*/ 2120900 w 3265318"/>
              <a:gd name="connsiteY14" fmla="*/ 519736 h 1018211"/>
              <a:gd name="connsiteX15" fmla="*/ 2260600 w 3265318"/>
              <a:gd name="connsiteY15" fmla="*/ 608636 h 1018211"/>
              <a:gd name="connsiteX16" fmla="*/ 3265318 w 3265318"/>
              <a:gd name="connsiteY16" fmla="*/ 1 h 1018211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587500 w 3265318"/>
              <a:gd name="connsiteY9" fmla="*/ 608635 h 1018210"/>
              <a:gd name="connsiteX10" fmla="*/ 1727200 w 3265318"/>
              <a:gd name="connsiteY10" fmla="*/ 811835 h 1018210"/>
              <a:gd name="connsiteX11" fmla="*/ 1816895 w 3265318"/>
              <a:gd name="connsiteY11" fmla="*/ 719760 h 1018210"/>
              <a:gd name="connsiteX12" fmla="*/ 1868487 w 3265318"/>
              <a:gd name="connsiteY12" fmla="*/ 1018210 h 1018210"/>
              <a:gd name="connsiteX13" fmla="*/ 2032317 w 3265318"/>
              <a:gd name="connsiteY13" fmla="*/ 649752 h 1018210"/>
              <a:gd name="connsiteX14" fmla="*/ 2120900 w 3265318"/>
              <a:gd name="connsiteY14" fmla="*/ 519735 h 1018210"/>
              <a:gd name="connsiteX15" fmla="*/ 2260600 w 3265318"/>
              <a:gd name="connsiteY15" fmla="*/ 608635 h 1018210"/>
              <a:gd name="connsiteX16" fmla="*/ 3265318 w 3265318"/>
              <a:gd name="connsiteY16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587500 w 3265318"/>
              <a:gd name="connsiteY9" fmla="*/ 608635 h 1018210"/>
              <a:gd name="connsiteX10" fmla="*/ 1727200 w 3265318"/>
              <a:gd name="connsiteY10" fmla="*/ 811835 h 1018210"/>
              <a:gd name="connsiteX11" fmla="*/ 1868487 w 3265318"/>
              <a:gd name="connsiteY11" fmla="*/ 1018210 h 1018210"/>
              <a:gd name="connsiteX12" fmla="*/ 2032317 w 3265318"/>
              <a:gd name="connsiteY12" fmla="*/ 649752 h 1018210"/>
              <a:gd name="connsiteX13" fmla="*/ 2120900 w 3265318"/>
              <a:gd name="connsiteY13" fmla="*/ 519735 h 1018210"/>
              <a:gd name="connsiteX14" fmla="*/ 2260600 w 3265318"/>
              <a:gd name="connsiteY14" fmla="*/ 608635 h 1018210"/>
              <a:gd name="connsiteX15" fmla="*/ 3265318 w 3265318"/>
              <a:gd name="connsiteY15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727200 w 3265318"/>
              <a:gd name="connsiteY9" fmla="*/ 811835 h 1018210"/>
              <a:gd name="connsiteX10" fmla="*/ 1868487 w 3265318"/>
              <a:gd name="connsiteY10" fmla="*/ 1018210 h 1018210"/>
              <a:gd name="connsiteX11" fmla="*/ 2032317 w 3265318"/>
              <a:gd name="connsiteY11" fmla="*/ 649752 h 1018210"/>
              <a:gd name="connsiteX12" fmla="*/ 2120900 w 3265318"/>
              <a:gd name="connsiteY12" fmla="*/ 519735 h 1018210"/>
              <a:gd name="connsiteX13" fmla="*/ 2260600 w 3265318"/>
              <a:gd name="connsiteY13" fmla="*/ 608635 h 1018210"/>
              <a:gd name="connsiteX14" fmla="*/ 3265318 w 3265318"/>
              <a:gd name="connsiteY14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332706 w 3265318"/>
              <a:gd name="connsiteY7" fmla="*/ 611810 h 1018210"/>
              <a:gd name="connsiteX8" fmla="*/ 1511300 w 3265318"/>
              <a:gd name="connsiteY8" fmla="*/ 786435 h 1018210"/>
              <a:gd name="connsiteX9" fmla="*/ 1868487 w 3265318"/>
              <a:gd name="connsiteY9" fmla="*/ 1018210 h 1018210"/>
              <a:gd name="connsiteX10" fmla="*/ 2032317 w 3265318"/>
              <a:gd name="connsiteY10" fmla="*/ 649752 h 1018210"/>
              <a:gd name="connsiteX11" fmla="*/ 2120900 w 3265318"/>
              <a:gd name="connsiteY11" fmla="*/ 519735 h 1018210"/>
              <a:gd name="connsiteX12" fmla="*/ 2260600 w 3265318"/>
              <a:gd name="connsiteY12" fmla="*/ 608635 h 1018210"/>
              <a:gd name="connsiteX13" fmla="*/ 3265318 w 3265318"/>
              <a:gd name="connsiteY13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511300 w 3265318"/>
              <a:gd name="connsiteY7" fmla="*/ 786435 h 1018210"/>
              <a:gd name="connsiteX8" fmla="*/ 1868487 w 3265318"/>
              <a:gd name="connsiteY8" fmla="*/ 1018210 h 1018210"/>
              <a:gd name="connsiteX9" fmla="*/ 2032317 w 3265318"/>
              <a:gd name="connsiteY9" fmla="*/ 649752 h 1018210"/>
              <a:gd name="connsiteX10" fmla="*/ 2120900 w 3265318"/>
              <a:gd name="connsiteY10" fmla="*/ 519735 h 1018210"/>
              <a:gd name="connsiteX11" fmla="*/ 2260600 w 3265318"/>
              <a:gd name="connsiteY11" fmla="*/ 608635 h 1018210"/>
              <a:gd name="connsiteX12" fmla="*/ 3265318 w 3265318"/>
              <a:gd name="connsiteY12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054100 w 3265318"/>
              <a:gd name="connsiteY5" fmla="*/ 659435 h 1018210"/>
              <a:gd name="connsiteX6" fmla="*/ 1193800 w 3265318"/>
              <a:gd name="connsiteY6" fmla="*/ 468935 h 1018210"/>
              <a:gd name="connsiteX7" fmla="*/ 1868487 w 3265318"/>
              <a:gd name="connsiteY7" fmla="*/ 1018210 h 1018210"/>
              <a:gd name="connsiteX8" fmla="*/ 2032317 w 3265318"/>
              <a:gd name="connsiteY8" fmla="*/ 649752 h 1018210"/>
              <a:gd name="connsiteX9" fmla="*/ 2120900 w 3265318"/>
              <a:gd name="connsiteY9" fmla="*/ 519735 h 1018210"/>
              <a:gd name="connsiteX10" fmla="*/ 2260600 w 3265318"/>
              <a:gd name="connsiteY10" fmla="*/ 608635 h 1018210"/>
              <a:gd name="connsiteX11" fmla="*/ 3265318 w 3265318"/>
              <a:gd name="connsiteY11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193800 w 3265318"/>
              <a:gd name="connsiteY5" fmla="*/ 468935 h 1018210"/>
              <a:gd name="connsiteX6" fmla="*/ 1868487 w 3265318"/>
              <a:gd name="connsiteY6" fmla="*/ 1018210 h 1018210"/>
              <a:gd name="connsiteX7" fmla="*/ 2032317 w 3265318"/>
              <a:gd name="connsiteY7" fmla="*/ 649752 h 1018210"/>
              <a:gd name="connsiteX8" fmla="*/ 2120900 w 3265318"/>
              <a:gd name="connsiteY8" fmla="*/ 519735 h 1018210"/>
              <a:gd name="connsiteX9" fmla="*/ 2260600 w 3265318"/>
              <a:gd name="connsiteY9" fmla="*/ 608635 h 1018210"/>
              <a:gd name="connsiteX10" fmla="*/ 3265318 w 3265318"/>
              <a:gd name="connsiteY10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647700 w 3265318"/>
              <a:gd name="connsiteY3" fmla="*/ 583235 h 1018210"/>
              <a:gd name="connsiteX4" fmla="*/ 889000 w 3265318"/>
              <a:gd name="connsiteY4" fmla="*/ 380035 h 1018210"/>
              <a:gd name="connsiteX5" fmla="*/ 1868487 w 3265318"/>
              <a:gd name="connsiteY5" fmla="*/ 1018210 h 1018210"/>
              <a:gd name="connsiteX6" fmla="*/ 2032317 w 3265318"/>
              <a:gd name="connsiteY6" fmla="*/ 649752 h 1018210"/>
              <a:gd name="connsiteX7" fmla="*/ 2120900 w 3265318"/>
              <a:gd name="connsiteY7" fmla="*/ 519735 h 1018210"/>
              <a:gd name="connsiteX8" fmla="*/ 2260600 w 3265318"/>
              <a:gd name="connsiteY8" fmla="*/ 608635 h 1018210"/>
              <a:gd name="connsiteX9" fmla="*/ 3265318 w 3265318"/>
              <a:gd name="connsiteY9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2120900 w 3265318"/>
              <a:gd name="connsiteY6" fmla="*/ 519735 h 1018210"/>
              <a:gd name="connsiteX7" fmla="*/ 2260600 w 3265318"/>
              <a:gd name="connsiteY7" fmla="*/ 608635 h 1018210"/>
              <a:gd name="connsiteX8" fmla="*/ 3265318 w 3265318"/>
              <a:gd name="connsiteY8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2120900 w 3265318"/>
              <a:gd name="connsiteY6" fmla="*/ 519735 h 1018210"/>
              <a:gd name="connsiteX7" fmla="*/ 2260600 w 3265318"/>
              <a:gd name="connsiteY7" fmla="*/ 608635 h 1018210"/>
              <a:gd name="connsiteX8" fmla="*/ 3265318 w 3265318"/>
              <a:gd name="connsiteY8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2260600 w 3265318"/>
              <a:gd name="connsiteY6" fmla="*/ 608635 h 1018210"/>
              <a:gd name="connsiteX7" fmla="*/ 3265318 w 3265318"/>
              <a:gd name="connsiteY7" fmla="*/ 0 h 1018210"/>
              <a:gd name="connsiteX0" fmla="*/ 0 w 3265318"/>
              <a:gd name="connsiteY0" fmla="*/ 684835 h 1018210"/>
              <a:gd name="connsiteX1" fmla="*/ 228600 w 3265318"/>
              <a:gd name="connsiteY1" fmla="*/ 5070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1018210"/>
              <a:gd name="connsiteX1" fmla="*/ 771814 w 3265318"/>
              <a:gd name="connsiteY1" fmla="*/ 273435 h 1018210"/>
              <a:gd name="connsiteX2" fmla="*/ 419100 w 3265318"/>
              <a:gd name="connsiteY2" fmla="*/ 786435 h 1018210"/>
              <a:gd name="connsiteX3" fmla="*/ 889000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1018210"/>
              <a:gd name="connsiteX1" fmla="*/ 771814 w 3265318"/>
              <a:gd name="connsiteY1" fmla="*/ 273435 h 1018210"/>
              <a:gd name="connsiteX2" fmla="*/ 419100 w 3265318"/>
              <a:gd name="connsiteY2" fmla="*/ 786435 h 1018210"/>
              <a:gd name="connsiteX3" fmla="*/ 1696061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1018210"/>
              <a:gd name="connsiteX1" fmla="*/ 771814 w 3265318"/>
              <a:gd name="connsiteY1" fmla="*/ 273435 h 1018210"/>
              <a:gd name="connsiteX2" fmla="*/ 1241681 w 3265318"/>
              <a:gd name="connsiteY2" fmla="*/ 730816 h 1018210"/>
              <a:gd name="connsiteX3" fmla="*/ 1696061 w 3265318"/>
              <a:gd name="connsiteY3" fmla="*/ 380035 h 1018210"/>
              <a:gd name="connsiteX4" fmla="*/ 1868487 w 3265318"/>
              <a:gd name="connsiteY4" fmla="*/ 1018210 h 1018210"/>
              <a:gd name="connsiteX5" fmla="*/ 2032317 w 3265318"/>
              <a:gd name="connsiteY5" fmla="*/ 649752 h 1018210"/>
              <a:gd name="connsiteX6" fmla="*/ 3265318 w 3265318"/>
              <a:gd name="connsiteY6" fmla="*/ 0 h 1018210"/>
              <a:gd name="connsiteX0" fmla="*/ 0 w 3265318"/>
              <a:gd name="connsiteY0" fmla="*/ 684835 h 730816"/>
              <a:gd name="connsiteX1" fmla="*/ 771814 w 3265318"/>
              <a:gd name="connsiteY1" fmla="*/ 273435 h 730816"/>
              <a:gd name="connsiteX2" fmla="*/ 1241681 w 3265318"/>
              <a:gd name="connsiteY2" fmla="*/ 730816 h 730816"/>
              <a:gd name="connsiteX3" fmla="*/ 1696061 w 3265318"/>
              <a:gd name="connsiteY3" fmla="*/ 380035 h 730816"/>
              <a:gd name="connsiteX4" fmla="*/ 2032317 w 3265318"/>
              <a:gd name="connsiteY4" fmla="*/ 649752 h 730816"/>
              <a:gd name="connsiteX5" fmla="*/ 3265318 w 3265318"/>
              <a:gd name="connsiteY5" fmla="*/ 0 h 730816"/>
              <a:gd name="connsiteX0" fmla="*/ 0 w 3265318"/>
              <a:gd name="connsiteY0" fmla="*/ 684835 h 730816"/>
              <a:gd name="connsiteX1" fmla="*/ 771814 w 3265318"/>
              <a:gd name="connsiteY1" fmla="*/ 273435 h 730816"/>
              <a:gd name="connsiteX2" fmla="*/ 1241681 w 3265318"/>
              <a:gd name="connsiteY2" fmla="*/ 730816 h 730816"/>
              <a:gd name="connsiteX3" fmla="*/ 1696061 w 3265318"/>
              <a:gd name="connsiteY3" fmla="*/ 380035 h 730816"/>
              <a:gd name="connsiteX4" fmla="*/ 2125439 w 3265318"/>
              <a:gd name="connsiteY4" fmla="*/ 571885 h 730816"/>
              <a:gd name="connsiteX5" fmla="*/ 3265318 w 3265318"/>
              <a:gd name="connsiteY5" fmla="*/ 0 h 730816"/>
              <a:gd name="connsiteX0" fmla="*/ 0 w 3467601"/>
              <a:gd name="connsiteY0" fmla="*/ 411400 h 457381"/>
              <a:gd name="connsiteX1" fmla="*/ 771814 w 3467601"/>
              <a:gd name="connsiteY1" fmla="*/ 0 h 457381"/>
              <a:gd name="connsiteX2" fmla="*/ 1241681 w 3467601"/>
              <a:gd name="connsiteY2" fmla="*/ 457381 h 457381"/>
              <a:gd name="connsiteX3" fmla="*/ 1696061 w 3467601"/>
              <a:gd name="connsiteY3" fmla="*/ 106600 h 457381"/>
              <a:gd name="connsiteX4" fmla="*/ 2125439 w 3467601"/>
              <a:gd name="connsiteY4" fmla="*/ 298450 h 457381"/>
              <a:gd name="connsiteX5" fmla="*/ 3467601 w 3467601"/>
              <a:gd name="connsiteY5" fmla="*/ 249755 h 457381"/>
              <a:gd name="connsiteX0" fmla="*/ 0 w 3537960"/>
              <a:gd name="connsiteY0" fmla="*/ 953501 h 953501"/>
              <a:gd name="connsiteX1" fmla="*/ 842173 w 3537960"/>
              <a:gd name="connsiteY1" fmla="*/ 0 h 953501"/>
              <a:gd name="connsiteX2" fmla="*/ 1312040 w 3537960"/>
              <a:gd name="connsiteY2" fmla="*/ 457381 h 953501"/>
              <a:gd name="connsiteX3" fmla="*/ 1766420 w 3537960"/>
              <a:gd name="connsiteY3" fmla="*/ 106600 h 953501"/>
              <a:gd name="connsiteX4" fmla="*/ 2195798 w 3537960"/>
              <a:gd name="connsiteY4" fmla="*/ 298450 h 953501"/>
              <a:gd name="connsiteX5" fmla="*/ 3537960 w 3537960"/>
              <a:gd name="connsiteY5" fmla="*/ 249755 h 953501"/>
              <a:gd name="connsiteX0" fmla="*/ 0 w 3537960"/>
              <a:gd name="connsiteY0" fmla="*/ 846901 h 1173010"/>
              <a:gd name="connsiteX1" fmla="*/ 1167585 w 3537960"/>
              <a:gd name="connsiteY1" fmla="*/ 1173010 h 1173010"/>
              <a:gd name="connsiteX2" fmla="*/ 1312040 w 3537960"/>
              <a:gd name="connsiteY2" fmla="*/ 350781 h 1173010"/>
              <a:gd name="connsiteX3" fmla="*/ 1766420 w 3537960"/>
              <a:gd name="connsiteY3" fmla="*/ 0 h 1173010"/>
              <a:gd name="connsiteX4" fmla="*/ 2195798 w 3537960"/>
              <a:gd name="connsiteY4" fmla="*/ 191850 h 1173010"/>
              <a:gd name="connsiteX5" fmla="*/ 3537960 w 3537960"/>
              <a:gd name="connsiteY5" fmla="*/ 143155 h 1173010"/>
              <a:gd name="connsiteX0" fmla="*/ 0 w 3537960"/>
              <a:gd name="connsiteY0" fmla="*/ 846901 h 1173010"/>
              <a:gd name="connsiteX1" fmla="*/ 1167585 w 3537960"/>
              <a:gd name="connsiteY1" fmla="*/ 1173010 h 1173010"/>
              <a:gd name="connsiteX2" fmla="*/ 1320835 w 3537960"/>
              <a:gd name="connsiteY2" fmla="*/ 350781 h 1173010"/>
              <a:gd name="connsiteX3" fmla="*/ 1766420 w 3537960"/>
              <a:gd name="connsiteY3" fmla="*/ 0 h 1173010"/>
              <a:gd name="connsiteX4" fmla="*/ 2195798 w 3537960"/>
              <a:gd name="connsiteY4" fmla="*/ 191850 h 1173010"/>
              <a:gd name="connsiteX5" fmla="*/ 3537960 w 3537960"/>
              <a:gd name="connsiteY5" fmla="*/ 143155 h 1173010"/>
              <a:gd name="connsiteX0" fmla="*/ 0 w 3537960"/>
              <a:gd name="connsiteY0" fmla="*/ 846901 h 1173010"/>
              <a:gd name="connsiteX1" fmla="*/ 1167585 w 3537960"/>
              <a:gd name="connsiteY1" fmla="*/ 1173010 h 1173010"/>
              <a:gd name="connsiteX2" fmla="*/ 1320835 w 3537960"/>
              <a:gd name="connsiteY2" fmla="*/ 350781 h 1173010"/>
              <a:gd name="connsiteX3" fmla="*/ 1748830 w 3537960"/>
              <a:gd name="connsiteY3" fmla="*/ 0 h 1173010"/>
              <a:gd name="connsiteX4" fmla="*/ 2195798 w 3537960"/>
              <a:gd name="connsiteY4" fmla="*/ 191850 h 1173010"/>
              <a:gd name="connsiteX5" fmla="*/ 3537960 w 3537960"/>
              <a:gd name="connsiteY5" fmla="*/ 143155 h 1173010"/>
              <a:gd name="connsiteX0" fmla="*/ 0 w 3537960"/>
              <a:gd name="connsiteY0" fmla="*/ 846901 h 1345390"/>
              <a:gd name="connsiteX1" fmla="*/ 1167585 w 3537960"/>
              <a:gd name="connsiteY1" fmla="*/ 1173010 h 1345390"/>
              <a:gd name="connsiteX2" fmla="*/ 1320835 w 3537960"/>
              <a:gd name="connsiteY2" fmla="*/ 350781 h 1345390"/>
              <a:gd name="connsiteX3" fmla="*/ 1748830 w 3537960"/>
              <a:gd name="connsiteY3" fmla="*/ 0 h 1345390"/>
              <a:gd name="connsiteX4" fmla="*/ 2582773 w 3537960"/>
              <a:gd name="connsiteY4" fmla="*/ 1345390 h 1345390"/>
              <a:gd name="connsiteX5" fmla="*/ 3537960 w 3537960"/>
              <a:gd name="connsiteY5" fmla="*/ 143155 h 1345390"/>
              <a:gd name="connsiteX0" fmla="*/ 0 w 3300498"/>
              <a:gd name="connsiteY0" fmla="*/ 846901 h 1345390"/>
              <a:gd name="connsiteX1" fmla="*/ 1167585 w 3300498"/>
              <a:gd name="connsiteY1" fmla="*/ 1173010 h 1345390"/>
              <a:gd name="connsiteX2" fmla="*/ 1320835 w 3300498"/>
              <a:gd name="connsiteY2" fmla="*/ 350781 h 1345390"/>
              <a:gd name="connsiteX3" fmla="*/ 1748830 w 3300498"/>
              <a:gd name="connsiteY3" fmla="*/ 0 h 1345390"/>
              <a:gd name="connsiteX4" fmla="*/ 2582773 w 3300498"/>
              <a:gd name="connsiteY4" fmla="*/ 1345390 h 1345390"/>
              <a:gd name="connsiteX5" fmla="*/ 3300498 w 3300498"/>
              <a:gd name="connsiteY5" fmla="*/ 584400 h 1345390"/>
              <a:gd name="connsiteX0" fmla="*/ 0 w 2737169"/>
              <a:gd name="connsiteY0" fmla="*/ 846901 h 1345390"/>
              <a:gd name="connsiteX1" fmla="*/ 1167585 w 2737169"/>
              <a:gd name="connsiteY1" fmla="*/ 1173010 h 1345390"/>
              <a:gd name="connsiteX2" fmla="*/ 1320835 w 2737169"/>
              <a:gd name="connsiteY2" fmla="*/ 350781 h 1345390"/>
              <a:gd name="connsiteX3" fmla="*/ 1748830 w 2737169"/>
              <a:gd name="connsiteY3" fmla="*/ 0 h 1345390"/>
              <a:gd name="connsiteX4" fmla="*/ 2582773 w 2737169"/>
              <a:gd name="connsiteY4" fmla="*/ 1345390 h 1345390"/>
              <a:gd name="connsiteX5" fmla="*/ 2737169 w 2737169"/>
              <a:gd name="connsiteY5" fmla="*/ 567590 h 1345390"/>
              <a:gd name="connsiteX0" fmla="*/ 279859 w 3017028"/>
              <a:gd name="connsiteY0" fmla="*/ 846901 h 1173010"/>
              <a:gd name="connsiteX1" fmla="*/ 1447444 w 3017028"/>
              <a:gd name="connsiteY1" fmla="*/ 1173010 h 1173010"/>
              <a:gd name="connsiteX2" fmla="*/ 1600694 w 3017028"/>
              <a:gd name="connsiteY2" fmla="*/ 350781 h 1173010"/>
              <a:gd name="connsiteX3" fmla="*/ 2028689 w 3017028"/>
              <a:gd name="connsiteY3" fmla="*/ 0 h 1173010"/>
              <a:gd name="connsiteX4" fmla="*/ 0 w 3017028"/>
              <a:gd name="connsiteY4" fmla="*/ 1126869 h 1173010"/>
              <a:gd name="connsiteX5" fmla="*/ 3017028 w 3017028"/>
              <a:gd name="connsiteY5" fmla="*/ 567590 h 1173010"/>
              <a:gd name="connsiteX0" fmla="*/ 279859 w 2028689"/>
              <a:gd name="connsiteY0" fmla="*/ 846901 h 1173010"/>
              <a:gd name="connsiteX1" fmla="*/ 1447444 w 2028689"/>
              <a:gd name="connsiteY1" fmla="*/ 1173010 h 1173010"/>
              <a:gd name="connsiteX2" fmla="*/ 1600694 w 2028689"/>
              <a:gd name="connsiteY2" fmla="*/ 350781 h 1173010"/>
              <a:gd name="connsiteX3" fmla="*/ 2028689 w 2028689"/>
              <a:gd name="connsiteY3" fmla="*/ 0 h 1173010"/>
              <a:gd name="connsiteX4" fmla="*/ 0 w 2028689"/>
              <a:gd name="connsiteY4" fmla="*/ 1126869 h 1173010"/>
              <a:gd name="connsiteX0" fmla="*/ 279859 w 2028689"/>
              <a:gd name="connsiteY0" fmla="*/ 846901 h 1126869"/>
              <a:gd name="connsiteX1" fmla="*/ 1600694 w 2028689"/>
              <a:gd name="connsiteY1" fmla="*/ 350781 h 1126869"/>
              <a:gd name="connsiteX2" fmla="*/ 2028689 w 2028689"/>
              <a:gd name="connsiteY2" fmla="*/ 0 h 1126869"/>
              <a:gd name="connsiteX3" fmla="*/ 0 w 2028689"/>
              <a:gd name="connsiteY3" fmla="*/ 1126869 h 1126869"/>
              <a:gd name="connsiteX0" fmla="*/ 279859 w 2028689"/>
              <a:gd name="connsiteY0" fmla="*/ 846901 h 1126869"/>
              <a:gd name="connsiteX1" fmla="*/ 2028689 w 2028689"/>
              <a:gd name="connsiteY1" fmla="*/ 0 h 1126869"/>
              <a:gd name="connsiteX2" fmla="*/ 0 w 2028689"/>
              <a:gd name="connsiteY2" fmla="*/ 1126869 h 1126869"/>
              <a:gd name="connsiteX0" fmla="*/ 279859 w 292715"/>
              <a:gd name="connsiteY0" fmla="*/ 0 h 279968"/>
              <a:gd name="connsiteX1" fmla="*/ 292715 w 292715"/>
              <a:gd name="connsiteY1" fmla="*/ 144850 h 279968"/>
              <a:gd name="connsiteX2" fmla="*/ 0 w 292715"/>
              <a:gd name="connsiteY2" fmla="*/ 279968 h 279968"/>
              <a:gd name="connsiteX0" fmla="*/ 279859 w 580128"/>
              <a:gd name="connsiteY0" fmla="*/ 0 h 279968"/>
              <a:gd name="connsiteX1" fmla="*/ 580128 w 580128"/>
              <a:gd name="connsiteY1" fmla="*/ 220492 h 279968"/>
              <a:gd name="connsiteX2" fmla="*/ 0 w 580128"/>
              <a:gd name="connsiteY2" fmla="*/ 279968 h 279968"/>
              <a:gd name="connsiteX0" fmla="*/ 331593 w 631862"/>
              <a:gd name="connsiteY0" fmla="*/ 0 h 238995"/>
              <a:gd name="connsiteX1" fmla="*/ 631862 w 631862"/>
              <a:gd name="connsiteY1" fmla="*/ 220492 h 238995"/>
              <a:gd name="connsiteX2" fmla="*/ 0 w 631862"/>
              <a:gd name="connsiteY2" fmla="*/ 238995 h 238995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340215 w 640484"/>
              <a:gd name="connsiteY0" fmla="*/ 0 h 232692"/>
              <a:gd name="connsiteX1" fmla="*/ 640484 w 640484"/>
              <a:gd name="connsiteY1" fmla="*/ 220492 h 232692"/>
              <a:gd name="connsiteX2" fmla="*/ 0 w 640484"/>
              <a:gd name="connsiteY2" fmla="*/ 232692 h 232692"/>
              <a:gd name="connsiteX0" fmla="*/ 289910 w 590179"/>
              <a:gd name="connsiteY0" fmla="*/ 0 h 353345"/>
              <a:gd name="connsiteX1" fmla="*/ 590179 w 590179"/>
              <a:gd name="connsiteY1" fmla="*/ 220492 h 353345"/>
              <a:gd name="connsiteX2" fmla="*/ 0 w 590179"/>
              <a:gd name="connsiteY2" fmla="*/ 353345 h 353345"/>
              <a:gd name="connsiteX0" fmla="*/ 323446 w 623715"/>
              <a:gd name="connsiteY0" fmla="*/ 0 h 454694"/>
              <a:gd name="connsiteX1" fmla="*/ 623715 w 623715"/>
              <a:gd name="connsiteY1" fmla="*/ 220492 h 454694"/>
              <a:gd name="connsiteX2" fmla="*/ 0 w 623715"/>
              <a:gd name="connsiteY2" fmla="*/ 454694 h 454694"/>
              <a:gd name="connsiteX0" fmla="*/ 306678 w 606947"/>
              <a:gd name="connsiteY0" fmla="*/ 0 h 469172"/>
              <a:gd name="connsiteX1" fmla="*/ 606947 w 606947"/>
              <a:gd name="connsiteY1" fmla="*/ 220492 h 469172"/>
              <a:gd name="connsiteX2" fmla="*/ 0 w 606947"/>
              <a:gd name="connsiteY2" fmla="*/ 469172 h 469172"/>
              <a:gd name="connsiteX0" fmla="*/ 491128 w 606947"/>
              <a:gd name="connsiteY0" fmla="*/ 0 h 565695"/>
              <a:gd name="connsiteX1" fmla="*/ 606947 w 606947"/>
              <a:gd name="connsiteY1" fmla="*/ 317015 h 565695"/>
              <a:gd name="connsiteX2" fmla="*/ 0 w 606947"/>
              <a:gd name="connsiteY2" fmla="*/ 565695 h 565695"/>
              <a:gd name="connsiteX0" fmla="*/ 491128 w 495159"/>
              <a:gd name="connsiteY0" fmla="*/ 0 h 565695"/>
              <a:gd name="connsiteX1" fmla="*/ 495159 w 495159"/>
              <a:gd name="connsiteY1" fmla="*/ 399059 h 565695"/>
              <a:gd name="connsiteX2" fmla="*/ 0 w 495159"/>
              <a:gd name="connsiteY2" fmla="*/ 565695 h 565695"/>
              <a:gd name="connsiteX0" fmla="*/ 118503 w 122534"/>
              <a:gd name="connsiteY0" fmla="*/ 0 h 745871"/>
              <a:gd name="connsiteX1" fmla="*/ 122534 w 122534"/>
              <a:gd name="connsiteY1" fmla="*/ 399059 h 745871"/>
              <a:gd name="connsiteX2" fmla="*/ 0 w 122534"/>
              <a:gd name="connsiteY2" fmla="*/ 745871 h 745871"/>
              <a:gd name="connsiteX0" fmla="*/ 0 w 347995"/>
              <a:gd name="connsiteY0" fmla="*/ 0 h 552826"/>
              <a:gd name="connsiteX1" fmla="*/ 347995 w 347995"/>
              <a:gd name="connsiteY1" fmla="*/ 206014 h 552826"/>
              <a:gd name="connsiteX2" fmla="*/ 225461 w 347995"/>
              <a:gd name="connsiteY2" fmla="*/ 552826 h 552826"/>
              <a:gd name="connsiteX0" fmla="*/ 288341 w 513802"/>
              <a:gd name="connsiteY0" fmla="*/ 0 h 552826"/>
              <a:gd name="connsiteX1" fmla="*/ 4 w 513802"/>
              <a:gd name="connsiteY1" fmla="*/ 354511 h 552826"/>
              <a:gd name="connsiteX2" fmla="*/ 513802 w 513802"/>
              <a:gd name="connsiteY2" fmla="*/ 552826 h 552826"/>
              <a:gd name="connsiteX0" fmla="*/ 0 w 227607"/>
              <a:gd name="connsiteY0" fmla="*/ 0 h 552826"/>
              <a:gd name="connsiteX1" fmla="*/ 227607 w 227607"/>
              <a:gd name="connsiteY1" fmla="*/ 206014 h 552826"/>
              <a:gd name="connsiteX2" fmla="*/ 225461 w 227607"/>
              <a:gd name="connsiteY2" fmla="*/ 552826 h 552826"/>
              <a:gd name="connsiteX0" fmla="*/ 0 w 227607"/>
              <a:gd name="connsiteY0" fmla="*/ 0 h 552826"/>
              <a:gd name="connsiteX1" fmla="*/ 227607 w 227607"/>
              <a:gd name="connsiteY1" fmla="*/ 206014 h 552826"/>
              <a:gd name="connsiteX2" fmla="*/ 225461 w 227607"/>
              <a:gd name="connsiteY2" fmla="*/ 552826 h 55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607" h="552826">
                <a:moveTo>
                  <a:pt x="0" y="0"/>
                </a:moveTo>
                <a:lnTo>
                  <a:pt x="227607" y="206014"/>
                </a:lnTo>
                <a:cubicBezTo>
                  <a:pt x="226892" y="321618"/>
                  <a:pt x="226176" y="437222"/>
                  <a:pt x="225461" y="552826"/>
                </a:cubicBezTo>
              </a:path>
            </a:pathLst>
          </a:cu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5893878" y="4961174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8720" y="1380055"/>
            <a:ext cx="59282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팀</a:t>
            </a:r>
            <a:r>
              <a:rPr lang="ko-KR" altLang="en-US" b="1" dirty="0" smtClean="0"/>
              <a:t>   이   </a:t>
            </a:r>
            <a:r>
              <a:rPr lang="ko-KR" altLang="en-US" b="1" dirty="0" err="1" smtClean="0"/>
              <a:t>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TM</a:t>
            </a:r>
          </a:p>
          <a:p>
            <a:r>
              <a:rPr lang="ko-KR" altLang="en-US" b="1" dirty="0" smtClean="0"/>
              <a:t>구   성   원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서동현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이종석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김도균</a:t>
            </a:r>
            <a:endParaRPr lang="en-US" altLang="ko-KR" b="1" dirty="0"/>
          </a:p>
          <a:p>
            <a:r>
              <a:rPr lang="ko-KR" altLang="en-US" b="1" dirty="0" smtClean="0"/>
              <a:t>수 행 기 간 </a:t>
            </a:r>
            <a:r>
              <a:rPr lang="en-US" altLang="ko-KR" b="1" dirty="0" smtClean="0"/>
              <a:t>: 2017.11.18 ~ </a:t>
            </a:r>
            <a:r>
              <a:rPr lang="en-US" altLang="ko-KR" b="1" dirty="0" smtClean="0"/>
              <a:t>2017.12.18</a:t>
            </a:r>
          </a:p>
          <a:p>
            <a:r>
              <a:rPr lang="en-US" altLang="ko-KR" b="1" dirty="0" smtClean="0"/>
              <a:t>GIT Hub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2"/>
              </a:rPr>
              <a:t>https://github.com/seodh1128/TMproject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411480" y="852436"/>
            <a:ext cx="6287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Team Project – Smart Home </a:t>
            </a:r>
            <a:r>
              <a:rPr lang="en-US" altLang="ko-KR" sz="2400" b="1" dirty="0" err="1" smtClean="0"/>
              <a:t>IoT</a:t>
            </a:r>
            <a:r>
              <a:rPr lang="en-US" altLang="ko-KR" sz="2400" b="1" dirty="0" smtClean="0"/>
              <a:t> Platform</a:t>
            </a:r>
            <a:endParaRPr lang="ko-KR" altLang="en-US" sz="2400" b="1" dirty="0"/>
          </a:p>
        </p:txBody>
      </p:sp>
      <p:cxnSp>
        <p:nvCxnSpPr>
          <p:cNvPr id="46" name="꺾인 연결선 45"/>
          <p:cNvCxnSpPr>
            <a:stCxn id="50" idx="0"/>
            <a:endCxn id="36" idx="4"/>
          </p:cNvCxnSpPr>
          <p:nvPr/>
        </p:nvCxnSpPr>
        <p:spPr>
          <a:xfrm rot="5400000" flipH="1" flipV="1">
            <a:off x="7856442" y="5180899"/>
            <a:ext cx="508136" cy="39248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53818" y="4511088"/>
            <a:ext cx="1705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Open(</a:t>
            </a:r>
            <a:r>
              <a:rPr lang="ko-KR" altLang="en-US" sz="1200" b="1" dirty="0" smtClean="0"/>
              <a:t>개발 종료 기점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31" name="직사각형 30"/>
          <p:cNvSpPr/>
          <p:nvPr/>
        </p:nvSpPr>
        <p:spPr>
          <a:xfrm>
            <a:off x="2321492" y="219496"/>
            <a:ext cx="6287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Team Project – Smart Home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Platform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80" y="9761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목표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사용 환경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디바이스</a:t>
            </a:r>
            <a:r>
              <a:rPr lang="en-US" altLang="ko-KR" b="1" dirty="0" smtClean="0"/>
              <a:t>, PC, Mobile)</a:t>
            </a:r>
            <a:r>
              <a:rPr lang="ko-KR" altLang="en-US" b="1" dirty="0"/>
              <a:t>에</a:t>
            </a:r>
            <a:r>
              <a:rPr lang="ko-KR" altLang="en-US" b="1" dirty="0" smtClean="0"/>
              <a:t> 제약이 없는 </a:t>
            </a:r>
            <a:r>
              <a:rPr lang="en-US" altLang="ko-KR" b="1" dirty="0" smtClean="0"/>
              <a:t>Home Device </a:t>
            </a:r>
            <a:r>
              <a:rPr lang="ko-KR" altLang="en-US" b="1" dirty="0" smtClean="0"/>
              <a:t>관리 시스템 구축</a:t>
            </a:r>
            <a:endParaRPr lang="en-US" altLang="ko-KR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713" y="1727970"/>
            <a:ext cx="5863925" cy="432207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76200" dist="635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8" y="1727969"/>
            <a:ext cx="5656994" cy="432207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76200" dist="635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44358" y="6156468"/>
            <a:ext cx="11734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주요 기업들의 스마트 홈</a:t>
            </a:r>
            <a:r>
              <a:rPr lang="en-US" altLang="ko-KR" sz="1500" b="1" dirty="0" smtClean="0"/>
              <a:t>(Smart Home) </a:t>
            </a:r>
            <a:r>
              <a:rPr lang="ko-KR" altLang="en-US" sz="1500" b="1" dirty="0" smtClean="0"/>
              <a:t>구축 사례 </a:t>
            </a:r>
            <a:r>
              <a:rPr lang="en-US" altLang="ko-KR" sz="1500" b="1" dirty="0" smtClean="0"/>
              <a:t>: (</a:t>
            </a:r>
            <a:r>
              <a:rPr lang="ko-KR" altLang="en-US" sz="1500" b="1" dirty="0" smtClean="0"/>
              <a:t>좌</a:t>
            </a:r>
            <a:r>
              <a:rPr lang="en-US" altLang="ko-KR" sz="1500" b="1" dirty="0" smtClean="0"/>
              <a:t>)LG CNS&amp;LG U+/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우</a:t>
            </a:r>
            <a:r>
              <a:rPr lang="en-US" altLang="ko-KR" sz="1500" b="1" dirty="0"/>
              <a:t>) SDS –</a:t>
            </a:r>
            <a:r>
              <a:rPr lang="en-US" altLang="ko-KR" sz="1500" b="1" dirty="0" smtClean="0"/>
              <a:t>  </a:t>
            </a:r>
            <a:r>
              <a:rPr lang="ko-KR" altLang="en-US" sz="1500" b="1" dirty="0" err="1" smtClean="0"/>
              <a:t>셋톱박스</a:t>
            </a:r>
            <a:r>
              <a:rPr lang="ko-KR" altLang="en-US" sz="1500" b="1" dirty="0" smtClean="0"/>
              <a:t> </a:t>
            </a:r>
            <a:r>
              <a:rPr lang="en-US" altLang="ko-KR" sz="1500" b="1" dirty="0" smtClean="0"/>
              <a:t>&amp; </a:t>
            </a:r>
            <a:r>
              <a:rPr lang="ko-KR" altLang="en-US" sz="1500" b="1" dirty="0" smtClean="0"/>
              <a:t>중계기 </a:t>
            </a:r>
            <a:r>
              <a:rPr lang="ko-KR" altLang="en-US" sz="1500" b="1" dirty="0"/>
              <a:t>등</a:t>
            </a:r>
            <a:r>
              <a:rPr lang="ko-KR" altLang="en-US" sz="1500" b="1" dirty="0" smtClean="0"/>
              <a:t> 활용</a:t>
            </a:r>
            <a:endParaRPr lang="ko-KR" altLang="en-US" sz="15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09" y="2170245"/>
            <a:ext cx="3555142" cy="38703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321492" y="219496"/>
            <a:ext cx="6287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Team Project – Smart Home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Platform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27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34" name="직선 연결선 33"/>
          <p:cNvCxnSpPr>
            <a:stCxn id="72" idx="6"/>
            <a:endCxn id="44" idx="1"/>
          </p:cNvCxnSpPr>
          <p:nvPr/>
        </p:nvCxnSpPr>
        <p:spPr>
          <a:xfrm>
            <a:off x="1407863" y="3913878"/>
            <a:ext cx="288875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696738" y="1606272"/>
            <a:ext cx="4371621" cy="12954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14300" dist="508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디바이스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가전제품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냉난방 시설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– Arduino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</a:rPr>
              <a:t>온도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습도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가동상태 </a:t>
            </a:r>
            <a:r>
              <a:rPr lang="en-US" altLang="ko-KR" sz="1000" dirty="0" smtClean="0">
                <a:solidFill>
                  <a:schemeClr val="bg1"/>
                </a:solidFill>
              </a:rPr>
              <a:t>Data DB </a:t>
            </a:r>
            <a:r>
              <a:rPr lang="ko-KR" altLang="en-US" sz="1000" dirty="0" smtClean="0">
                <a:solidFill>
                  <a:schemeClr val="bg1"/>
                </a:solidFill>
              </a:rPr>
              <a:t>전송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온</a:t>
            </a:r>
            <a:r>
              <a:rPr lang="en-US" altLang="ko-KR" sz="1000" dirty="0" smtClean="0">
                <a:solidFill>
                  <a:schemeClr val="bg1"/>
                </a:solidFill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</a:rPr>
              <a:t>습도 모듈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근접센서</a:t>
            </a: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</a:rPr>
              <a:t>버튼으로 구현</a:t>
            </a:r>
            <a:r>
              <a:rPr lang="en-US" altLang="ko-KR" sz="1000" dirty="0" smtClean="0">
                <a:solidFill>
                  <a:schemeClr val="bg1"/>
                </a:solidFill>
              </a:rPr>
              <a:t>), </a:t>
            </a:r>
            <a:r>
              <a:rPr lang="ko-KR" altLang="en-US" sz="1000" dirty="0" smtClean="0">
                <a:solidFill>
                  <a:schemeClr val="bg1"/>
                </a:solidFill>
              </a:rPr>
              <a:t>조도 센서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en-US" altLang="ko-KR" sz="1000" dirty="0">
                <a:solidFill>
                  <a:schemeClr val="bg1"/>
                </a:solidFill>
              </a:rPr>
              <a:t>Arduino Kit, Bluetooth </a:t>
            </a:r>
            <a:r>
              <a:rPr lang="ko-KR" altLang="en-US" sz="1000" dirty="0" smtClean="0">
                <a:solidFill>
                  <a:schemeClr val="bg1"/>
                </a:solidFill>
              </a:rPr>
              <a:t>모듈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가동 상태는 </a:t>
            </a:r>
            <a:r>
              <a:rPr lang="en-US" altLang="ko-KR" sz="1000" dirty="0" smtClean="0">
                <a:solidFill>
                  <a:schemeClr val="bg1"/>
                </a:solidFill>
              </a:rPr>
              <a:t>LED</a:t>
            </a:r>
            <a:r>
              <a:rPr lang="ko-KR" altLang="en-US" sz="1000" dirty="0" smtClean="0">
                <a:solidFill>
                  <a:schemeClr val="bg1"/>
                </a:solidFill>
              </a:rPr>
              <a:t>로 표현함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696738" y="3266178"/>
            <a:ext cx="4371621" cy="12954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14300" dist="508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웹 페이지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</a:rPr>
              <a:t>브라우저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: Google Chrome 	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해상도 </a:t>
            </a:r>
            <a:r>
              <a:rPr lang="en-US" altLang="ko-KR" sz="1000" b="1" dirty="0">
                <a:solidFill>
                  <a:schemeClr val="bg1"/>
                </a:solidFill>
              </a:rPr>
              <a:t>: </a:t>
            </a:r>
            <a:r>
              <a:rPr lang="en-US" altLang="ko-KR" sz="1000" dirty="0">
                <a:solidFill>
                  <a:schemeClr val="bg1"/>
                </a:solidFill>
              </a:rPr>
              <a:t>1920 X </a:t>
            </a:r>
            <a:r>
              <a:rPr lang="en-US" altLang="ko-KR" sz="1000" dirty="0" smtClean="0">
                <a:solidFill>
                  <a:schemeClr val="bg1"/>
                </a:solidFill>
              </a:rPr>
              <a:t>1080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</a:rPr>
              <a:t>기능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</a:rPr>
              <a:t>가전제품 및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Home Device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들로부터 전달받은 데이터 시각화 및 제어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Alarm(</a:t>
            </a:r>
            <a:r>
              <a:rPr lang="ko-KR" altLang="en-US" sz="1000" dirty="0">
                <a:solidFill>
                  <a:schemeClr val="bg1"/>
                </a:solidFill>
              </a:rPr>
              <a:t>경보 및 주요 사항</a:t>
            </a:r>
            <a:r>
              <a:rPr lang="en-US" altLang="ko-KR" sz="1000" dirty="0">
                <a:solidFill>
                  <a:schemeClr val="bg1"/>
                </a:solidFill>
              </a:rPr>
              <a:t>) Push </a:t>
            </a:r>
            <a:r>
              <a:rPr lang="ko-KR" altLang="en-US" sz="1000" dirty="0">
                <a:solidFill>
                  <a:schemeClr val="bg1"/>
                </a:solidFill>
              </a:rPr>
              <a:t>메시지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예정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696738" y="4926083"/>
            <a:ext cx="4371621" cy="12954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14300" dist="508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모바일 어플리케이션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– Android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:</a:t>
            </a:r>
            <a:r>
              <a:rPr lang="en-US" altLang="ko-KR" sz="1000" dirty="0" smtClean="0">
                <a:solidFill>
                  <a:schemeClr val="bg1"/>
                </a:solidFill>
              </a:rPr>
              <a:t> Application</a:t>
            </a:r>
            <a:r>
              <a:rPr lang="ko-KR" altLang="en-US" sz="1000" dirty="0" smtClean="0">
                <a:solidFill>
                  <a:schemeClr val="bg1"/>
                </a:solidFill>
              </a:rPr>
              <a:t>을 활용하여 </a:t>
            </a:r>
            <a:r>
              <a:rPr lang="en-US" altLang="ko-KR" sz="1000" dirty="0" smtClean="0">
                <a:solidFill>
                  <a:schemeClr val="bg1"/>
                </a:solidFill>
              </a:rPr>
              <a:t>Home Device</a:t>
            </a:r>
            <a:r>
              <a:rPr lang="ko-KR" altLang="en-US" sz="1000" dirty="0" smtClean="0">
                <a:solidFill>
                  <a:schemeClr val="bg1"/>
                </a:solidFill>
              </a:rPr>
              <a:t>들로부터 전달받은 데이터 시각화 및 제어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</a:rPr>
              <a:t>Alarm(</a:t>
            </a:r>
            <a:r>
              <a:rPr lang="ko-KR" altLang="en-US" sz="1000" dirty="0" smtClean="0">
                <a:solidFill>
                  <a:schemeClr val="bg1"/>
                </a:solidFill>
              </a:rPr>
              <a:t>경보 및 주요 사항</a:t>
            </a:r>
            <a:r>
              <a:rPr lang="en-US" altLang="ko-KR" sz="1000" dirty="0" smtClean="0">
                <a:solidFill>
                  <a:schemeClr val="bg1"/>
                </a:solidFill>
              </a:rPr>
              <a:t>) Push </a:t>
            </a:r>
            <a:r>
              <a:rPr lang="ko-KR" altLang="en-US" sz="1000" dirty="0" smtClean="0">
                <a:solidFill>
                  <a:schemeClr val="bg1"/>
                </a:solidFill>
              </a:rPr>
              <a:t>메시지 </a:t>
            </a: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</a:rPr>
              <a:t>예정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77911" y="3348902"/>
            <a:ext cx="1129952" cy="1129952"/>
            <a:chOff x="8726345" y="180260"/>
            <a:chExt cx="1129952" cy="1129952"/>
          </a:xfrm>
          <a:solidFill>
            <a:srgbClr val="FFFFFF"/>
          </a:solidFill>
        </p:grpSpPr>
        <p:sp>
          <p:nvSpPr>
            <p:cNvPr id="72" name="타원 71"/>
            <p:cNvSpPr/>
            <p:nvPr/>
          </p:nvSpPr>
          <p:spPr>
            <a:xfrm>
              <a:off x="8726345" y="180260"/>
              <a:ext cx="1129952" cy="112995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371" y="354711"/>
              <a:ext cx="723900" cy="781050"/>
            </a:xfrm>
            <a:prstGeom prst="rect">
              <a:avLst/>
            </a:prstGeom>
            <a:grpFill/>
          </p:spPr>
        </p:pic>
      </p:grpSp>
      <p:grpSp>
        <p:nvGrpSpPr>
          <p:cNvPr id="8" name="그룹 7"/>
          <p:cNvGrpSpPr/>
          <p:nvPr/>
        </p:nvGrpSpPr>
        <p:grpSpPr>
          <a:xfrm>
            <a:off x="6333655" y="3348902"/>
            <a:ext cx="1129952" cy="1129952"/>
            <a:chOff x="8728994" y="1363283"/>
            <a:chExt cx="1129952" cy="1129952"/>
          </a:xfrm>
          <a:solidFill>
            <a:schemeClr val="bg1"/>
          </a:solidFill>
        </p:grpSpPr>
        <p:sp>
          <p:nvSpPr>
            <p:cNvPr id="75" name="타원 74"/>
            <p:cNvSpPr/>
            <p:nvPr/>
          </p:nvSpPr>
          <p:spPr>
            <a:xfrm>
              <a:off x="8728994" y="1363283"/>
              <a:ext cx="1129952" cy="1129952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0837" y="1715003"/>
              <a:ext cx="666267" cy="426512"/>
            </a:xfrm>
            <a:prstGeom prst="rect">
              <a:avLst/>
            </a:prstGeom>
            <a:grpFill/>
          </p:spPr>
        </p:pic>
      </p:grpSp>
      <p:cxnSp>
        <p:nvCxnSpPr>
          <p:cNvPr id="39" name="직선 연결선 38"/>
          <p:cNvCxnSpPr>
            <a:stCxn id="62" idx="6"/>
            <a:endCxn id="46" idx="1"/>
          </p:cNvCxnSpPr>
          <p:nvPr/>
        </p:nvCxnSpPr>
        <p:spPr>
          <a:xfrm>
            <a:off x="1407863" y="5573783"/>
            <a:ext cx="288875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69" idx="6"/>
            <a:endCxn id="42" idx="1"/>
          </p:cNvCxnSpPr>
          <p:nvPr/>
        </p:nvCxnSpPr>
        <p:spPr>
          <a:xfrm>
            <a:off x="1407863" y="2253972"/>
            <a:ext cx="288875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7864162" y="1606272"/>
            <a:ext cx="4108210" cy="46152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14300" dist="508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System - Server &amp; DB &amp; Program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bg1"/>
              </a:solidFill>
            </a:endParaRPr>
          </a:p>
          <a:p>
            <a:pPr marL="1714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 smtClean="0">
                <a:solidFill>
                  <a:schemeClr val="bg1"/>
                </a:solidFill>
              </a:rPr>
              <a:t>개발 환경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Server : Apache Tomcat 8.5</a:t>
            </a:r>
          </a:p>
          <a:p>
            <a:pPr marL="0" lvl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DB : Oracle 11g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</a:rPr>
              <a:t>개발 언어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Jdk</a:t>
            </a:r>
            <a:r>
              <a:rPr lang="en-US" altLang="ko-KR" sz="1200" dirty="0" smtClean="0">
                <a:solidFill>
                  <a:schemeClr val="bg1"/>
                </a:solidFill>
              </a:rPr>
              <a:t> 1.8.0</a:t>
            </a:r>
          </a:p>
          <a:p>
            <a:pPr marL="0" lvl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OS : Window 10</a:t>
            </a:r>
          </a:p>
          <a:p>
            <a:pPr marL="0" lvl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Gateway : Android Studio 3.0,  </a:t>
            </a:r>
          </a:p>
          <a:p>
            <a:pPr marL="0" lvl="1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</a:p>
          <a:p>
            <a:pPr marL="228600" lvl="1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</a:rPr>
              <a:t>게이트웨이 </a:t>
            </a:r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</a:rPr>
              <a:t>노트북 </a:t>
            </a:r>
            <a:r>
              <a:rPr lang="en-US" altLang="ko-KR" sz="1200" dirty="0" smtClean="0">
                <a:solidFill>
                  <a:schemeClr val="bg1"/>
                </a:solidFill>
              </a:rPr>
              <a:t>Bluetooth 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모듈로 대체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</a:p>
          <a:p>
            <a:pPr marL="228600" lvl="1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</a:rPr>
              <a:t>웹 서버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lvl="1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I/O DB</a:t>
            </a:r>
          </a:p>
        </p:txBody>
      </p:sp>
      <p:cxnSp>
        <p:nvCxnSpPr>
          <p:cNvPr id="74" name="직선 연결선 73"/>
          <p:cNvCxnSpPr>
            <a:stCxn id="75" idx="6"/>
            <a:endCxn id="64" idx="1"/>
          </p:cNvCxnSpPr>
          <p:nvPr/>
        </p:nvCxnSpPr>
        <p:spPr>
          <a:xfrm>
            <a:off x="7463607" y="3913878"/>
            <a:ext cx="40055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77911" y="1688996"/>
            <a:ext cx="1129952" cy="1129952"/>
            <a:chOff x="323067" y="2005088"/>
            <a:chExt cx="1129952" cy="1129952"/>
          </a:xfrm>
        </p:grpSpPr>
        <p:sp>
          <p:nvSpPr>
            <p:cNvPr id="69" name="타원 68"/>
            <p:cNvSpPr/>
            <p:nvPr/>
          </p:nvSpPr>
          <p:spPr>
            <a:xfrm>
              <a:off x="323067" y="2005088"/>
              <a:ext cx="1129952" cy="11299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60" y="2175181"/>
              <a:ext cx="789766" cy="789766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16" name="그룹 15"/>
          <p:cNvGrpSpPr/>
          <p:nvPr/>
        </p:nvGrpSpPr>
        <p:grpSpPr>
          <a:xfrm>
            <a:off x="277911" y="5008807"/>
            <a:ext cx="1129952" cy="1129952"/>
            <a:chOff x="90883" y="4840143"/>
            <a:chExt cx="1129952" cy="1129952"/>
          </a:xfrm>
        </p:grpSpPr>
        <p:sp>
          <p:nvSpPr>
            <p:cNvPr id="62" name="타원 61"/>
            <p:cNvSpPr/>
            <p:nvPr/>
          </p:nvSpPr>
          <p:spPr>
            <a:xfrm>
              <a:off x="90883" y="4840143"/>
              <a:ext cx="1129952" cy="11299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76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Freeform 36"/>
            <p:cNvSpPr>
              <a:spLocks noEditPoints="1"/>
            </p:cNvSpPr>
            <p:nvPr/>
          </p:nvSpPr>
          <p:spPr bwMode="auto">
            <a:xfrm>
              <a:off x="450268" y="5059332"/>
              <a:ext cx="411183" cy="69157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11174" y="2900976"/>
            <a:ext cx="1309423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114300" dist="508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담당자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팀 전원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1174" y="4559267"/>
            <a:ext cx="1309423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114300" dist="508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담당자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이종석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1174" y="6217558"/>
            <a:ext cx="1309423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114300" dist="508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담당자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김도균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86044" y="4553575"/>
            <a:ext cx="145849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114300" dist="508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Server :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이종석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Gateway :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서동현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21492" y="219496"/>
            <a:ext cx="6287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Team Project – Smart Home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Platform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1480" y="9761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각 </a:t>
            </a:r>
            <a:r>
              <a:rPr lang="en-US" altLang="ko-KR" b="1" dirty="0"/>
              <a:t>Part </a:t>
            </a:r>
            <a:r>
              <a:rPr lang="ko-KR" altLang="en-US" b="1" dirty="0"/>
              <a:t>별  주요 기능 및 </a:t>
            </a:r>
            <a:r>
              <a:rPr lang="en-US" altLang="ko-KR" b="1" dirty="0"/>
              <a:t>Part</a:t>
            </a:r>
            <a:r>
              <a:rPr lang="ko-KR" altLang="en-US" b="1" dirty="0"/>
              <a:t>별 담당자 소개 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3798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77" y="1753918"/>
            <a:ext cx="11128131" cy="48842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1480" y="9761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공정 관리 방식 </a:t>
            </a:r>
            <a:r>
              <a:rPr lang="en-US" altLang="ko-KR" b="1" dirty="0" smtClean="0"/>
              <a:t>– GitHub</a:t>
            </a:r>
            <a:r>
              <a:rPr lang="ko-KR" altLang="en-US" b="1" dirty="0" smtClean="0"/>
              <a:t>와 문서화를 통한 공정</a:t>
            </a:r>
            <a:r>
              <a:rPr lang="en-US" altLang="ko-KR" b="1" dirty="0" smtClean="0"/>
              <a:t>/Version</a:t>
            </a:r>
            <a:r>
              <a:rPr lang="ko-KR" altLang="en-US" b="1" dirty="0" smtClean="0"/>
              <a:t>관리 수행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431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536972" y="1757930"/>
            <a:ext cx="3157715" cy="3157715"/>
            <a:chOff x="536972" y="2133899"/>
            <a:chExt cx="3157715" cy="3157715"/>
          </a:xfrm>
        </p:grpSpPr>
        <p:sp>
          <p:nvSpPr>
            <p:cNvPr id="2" name="타원 1"/>
            <p:cNvSpPr/>
            <p:nvPr/>
          </p:nvSpPr>
          <p:spPr>
            <a:xfrm>
              <a:off x="536972" y="2133899"/>
              <a:ext cx="3157715" cy="31577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28591" y="2538334"/>
              <a:ext cx="1086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latin typeface="+mn-ea"/>
                </a:rPr>
                <a:t>85</a:t>
              </a:r>
              <a:r>
                <a:rPr lang="en-US" altLang="ko-KR" sz="2000" b="1" dirty="0" smtClean="0">
                  <a:latin typeface="+mn-ea"/>
                </a:rPr>
                <a:t>%</a:t>
              </a:r>
              <a:endParaRPr lang="en-US" altLang="ko-KR" sz="1100" b="1" dirty="0">
                <a:latin typeface="+mn-ea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110312" y="2707239"/>
              <a:ext cx="2011034" cy="2011034"/>
              <a:chOff x="1192033" y="2876144"/>
              <a:chExt cx="2011034" cy="2011034"/>
            </a:xfrm>
          </p:grpSpPr>
          <p:sp>
            <p:nvSpPr>
              <p:cNvPr id="21" name="원호 20"/>
              <p:cNvSpPr/>
              <p:nvPr/>
            </p:nvSpPr>
            <p:spPr>
              <a:xfrm>
                <a:off x="1192033" y="2876144"/>
                <a:ext cx="2011034" cy="2011034"/>
              </a:xfrm>
              <a:prstGeom prst="arc">
                <a:avLst>
                  <a:gd name="adj1" fmla="val 16096352"/>
                  <a:gd name="adj2" fmla="val 12139382"/>
                </a:avLst>
              </a:prstGeom>
              <a:ln w="190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>
                  <a:latin typeface="+mn-ea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464826" y="3512329"/>
                <a:ext cx="146544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latin typeface="+mn-ea"/>
                  </a:rPr>
                  <a:t>공 정  진 행</a:t>
                </a:r>
                <a:endParaRPr lang="en-US" altLang="ko-KR" sz="1400" b="1" dirty="0" smtClean="0">
                  <a:latin typeface="+mn-ea"/>
                </a:endParaRPr>
              </a:p>
              <a:p>
                <a:pPr algn="ctr"/>
                <a:r>
                  <a:rPr lang="en-US" altLang="ko-KR" sz="1400" b="1" dirty="0" smtClean="0">
                    <a:latin typeface="+mn-ea"/>
                  </a:rPr>
                  <a:t>&amp;</a:t>
                </a:r>
              </a:p>
              <a:p>
                <a:pPr algn="ctr"/>
                <a:r>
                  <a:rPr lang="ko-KR" altLang="en-US" sz="1400" b="1" dirty="0" smtClean="0">
                    <a:latin typeface="+mn-ea"/>
                  </a:rPr>
                  <a:t>달 성 률</a:t>
                </a:r>
                <a:endParaRPr lang="en-US" altLang="ko-KR" sz="1400" b="1" dirty="0">
                  <a:latin typeface="+mn-ea"/>
                </a:endParaRPr>
              </a:p>
            </p:txBody>
          </p:sp>
        </p:grpSp>
      </p:grpSp>
      <p:graphicFrame>
        <p:nvGraphicFramePr>
          <p:cNvPr id="25" name="차트 24"/>
          <p:cNvGraphicFramePr/>
          <p:nvPr>
            <p:extLst>
              <p:ext uri="{D42A27DB-BD31-4B8C-83A1-F6EECF244321}">
                <p14:modId xmlns:p14="http://schemas.microsoft.com/office/powerpoint/2010/main" val="703202386"/>
              </p:ext>
            </p:extLst>
          </p:nvPr>
        </p:nvGraphicFramePr>
        <p:xfrm>
          <a:off x="3967480" y="1521923"/>
          <a:ext cx="7910452" cy="3559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직사각형 30"/>
          <p:cNvSpPr/>
          <p:nvPr/>
        </p:nvSpPr>
        <p:spPr>
          <a:xfrm>
            <a:off x="536972" y="5081434"/>
            <a:ext cx="3157715" cy="1428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전체 공정 진행률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초기 설계의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80%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달성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설계 시 미비사항으로 인한 개발 기간 연장 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984063" y="5081434"/>
            <a:ext cx="3655577" cy="1428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차 변동 사항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- 2017.12.07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차 모델 개발 완료에 따른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시스템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추가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변경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dirty="0" err="1" smtClean="0">
                <a:solidFill>
                  <a:schemeClr val="tx1"/>
                </a:solidFill>
                <a:latin typeface="+mn-ea"/>
              </a:rPr>
              <a:t>WebSoket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을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활용한 디바이스 제어</a:t>
            </a:r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계정관리 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외부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+mn-ea"/>
              </a:rPr>
              <a:t>Api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활용한 데이터 구성</a:t>
            </a:r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시나리오 추가에 따른 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DB /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동작 변경</a:t>
            </a:r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51327" y="5235927"/>
            <a:ext cx="3276185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9282181" y="2012242"/>
            <a:ext cx="259080" cy="2590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582852" y="2946490"/>
            <a:ext cx="259080" cy="2590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17" idx="2"/>
            <a:endCxn id="28" idx="3"/>
          </p:cNvCxnSpPr>
          <p:nvPr/>
        </p:nvCxnSpPr>
        <p:spPr>
          <a:xfrm flipH="1" flipV="1">
            <a:off x="5979887" y="2560179"/>
            <a:ext cx="1602965" cy="5158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4" idx="4"/>
            <a:endCxn id="10" idx="0"/>
          </p:cNvCxnSpPr>
          <p:nvPr/>
        </p:nvCxnSpPr>
        <p:spPr>
          <a:xfrm flipH="1">
            <a:off x="8674030" y="2271322"/>
            <a:ext cx="737691" cy="160876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06799" y="3880089"/>
            <a:ext cx="1734462" cy="923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2017.12.07</a:t>
            </a:r>
          </a:p>
          <a:p>
            <a:pPr algn="ctr"/>
            <a:r>
              <a:rPr lang="en-US" altLang="ko-KR" sz="1300" b="1" dirty="0" smtClean="0"/>
              <a:t>1</a:t>
            </a:r>
            <a:r>
              <a:rPr lang="ko-KR" altLang="en-US" sz="1300" b="1" dirty="0" smtClean="0"/>
              <a:t>차 모델 개발 완료</a:t>
            </a:r>
            <a:endParaRPr lang="en-US" altLang="ko-KR" sz="1300" b="1" dirty="0" smtClean="0"/>
          </a:p>
          <a:p>
            <a:pPr algn="ctr"/>
            <a:r>
              <a:rPr lang="en-US" altLang="ko-KR" sz="1300" b="1" dirty="0" smtClean="0"/>
              <a:t>&amp;</a:t>
            </a:r>
          </a:p>
          <a:p>
            <a:pPr algn="ctr"/>
            <a:r>
              <a:rPr lang="en-US" altLang="ko-KR" sz="1300" b="1" dirty="0" smtClean="0"/>
              <a:t>2</a:t>
            </a:r>
            <a:r>
              <a:rPr lang="ko-KR" altLang="en-US" sz="1300" b="1" dirty="0" smtClean="0"/>
              <a:t>차 설계 수정</a:t>
            </a:r>
            <a:endParaRPr lang="ko-KR" altLang="en-US" sz="13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264792" y="1898459"/>
            <a:ext cx="1715095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2017.12.01</a:t>
            </a:r>
          </a:p>
          <a:p>
            <a:r>
              <a:rPr lang="ko-KR" altLang="en-US" sz="1300" b="1" dirty="0" err="1" smtClean="0"/>
              <a:t>프로토</a:t>
            </a:r>
            <a:r>
              <a:rPr lang="ko-KR" altLang="en-US" sz="1300" b="1" dirty="0" smtClean="0"/>
              <a:t> 타입 모델</a:t>
            </a:r>
            <a:endParaRPr lang="en-US" altLang="ko-KR" sz="1300" b="1" dirty="0" smtClean="0"/>
          </a:p>
          <a:p>
            <a:r>
              <a:rPr lang="ko-KR" altLang="en-US" sz="1300" b="1" dirty="0" smtClean="0"/>
              <a:t>개발 완료 시점</a:t>
            </a:r>
            <a:endParaRPr lang="en-US" altLang="ko-KR" sz="1300" b="1" dirty="0" smtClean="0"/>
          </a:p>
          <a:p>
            <a:r>
              <a:rPr lang="en-US" altLang="ko-KR" sz="1300" dirty="0" smtClean="0"/>
              <a:t>- </a:t>
            </a:r>
            <a:r>
              <a:rPr lang="ko-KR" altLang="en-US" sz="1300" dirty="0" smtClean="0"/>
              <a:t>게이트웨이 변경</a:t>
            </a:r>
            <a:endParaRPr lang="en-US" altLang="ko-KR" sz="1300" dirty="0" smtClean="0"/>
          </a:p>
          <a:p>
            <a:r>
              <a:rPr lang="en-US" altLang="ko-KR" sz="1300" b="1" dirty="0" err="1" smtClean="0"/>
              <a:t>NotePC</a:t>
            </a:r>
            <a:endParaRPr lang="en-US" altLang="ko-KR" sz="1300" b="1" dirty="0" smtClean="0"/>
          </a:p>
          <a:p>
            <a:r>
              <a:rPr lang="en-US" altLang="ko-KR" sz="1300" b="1" dirty="0" smtClean="0"/>
              <a:t> -&gt; Android</a:t>
            </a:r>
            <a:endParaRPr lang="ko-KR" altLang="en-US" sz="13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0020454" y="3778491"/>
            <a:ext cx="1297196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2017.12.12</a:t>
            </a:r>
          </a:p>
          <a:p>
            <a:r>
              <a:rPr lang="ko-KR" altLang="en-US" sz="1300" b="1" dirty="0" smtClean="0"/>
              <a:t>최종 설계 수정</a:t>
            </a:r>
            <a:endParaRPr lang="en-US" altLang="ko-KR" sz="13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10539512" y="2239852"/>
            <a:ext cx="259080" cy="2590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>
            <a:stCxn id="38" idx="4"/>
            <a:endCxn id="36" idx="0"/>
          </p:cNvCxnSpPr>
          <p:nvPr/>
        </p:nvCxnSpPr>
        <p:spPr>
          <a:xfrm>
            <a:off x="10669052" y="2498932"/>
            <a:ext cx="0" cy="12795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05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1480" y="1168059"/>
            <a:ext cx="3283207" cy="37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공정 진행도</a:t>
            </a:r>
            <a:endParaRPr lang="en-US" altLang="ko-KR" b="1" dirty="0" smtClean="0"/>
          </a:p>
        </p:txBody>
      </p:sp>
      <p:sp>
        <p:nvSpPr>
          <p:cNvPr id="56" name="직사각형 55"/>
          <p:cNvSpPr/>
          <p:nvPr/>
        </p:nvSpPr>
        <p:spPr>
          <a:xfrm>
            <a:off x="2321492" y="219496"/>
            <a:ext cx="6287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Team Project – Smart Home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Platform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929016" y="5081434"/>
            <a:ext cx="3836264" cy="1409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차 변동 사항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– 2017.12.12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공정 마감일 임박으로 시스템 수정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차 변동사항에서 추가 예정이던 시스템 반영 보류</a:t>
            </a:r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기존 완성 분 전체 테스트 시행 및 수정 작업 시작</a:t>
            </a:r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06167" y="1168058"/>
            <a:ext cx="765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smtClean="0"/>
              <a:t>기간별 진행도                                                                      </a:t>
            </a:r>
            <a:r>
              <a:rPr lang="en-US" altLang="ko-KR" b="1" dirty="0" smtClean="0"/>
              <a:t>(%)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97" y="1618435"/>
            <a:ext cx="6880675" cy="51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06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5" y="1470674"/>
            <a:ext cx="10036410" cy="502963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321492" y="219496"/>
            <a:ext cx="6287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Team Project – Smart Home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Platform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1480" y="9761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각 주차 별 공정 진행 보고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802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871825"/>
            <a:ext cx="12192000" cy="59861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90790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34872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43856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0791" y="4808634"/>
            <a:ext cx="2249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212121"/>
                </a:solidFill>
              </a:rPr>
              <a:t>Home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</a:t>
            </a:r>
            <a:r>
              <a:rPr lang="ko-KR" altLang="en-US" sz="1100" b="1" dirty="0" smtClean="0">
                <a:solidFill>
                  <a:srgbClr val="212121"/>
                </a:solidFill>
              </a:rPr>
              <a:t>가전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/</a:t>
            </a:r>
            <a:r>
              <a:rPr lang="ko-KR" altLang="en-US" sz="1100" b="1" dirty="0" smtClean="0">
                <a:solidFill>
                  <a:srgbClr val="212121"/>
                </a:solidFill>
              </a:rPr>
              <a:t>설비</a:t>
            </a:r>
            <a:endParaRPr lang="en-US" altLang="ko-KR" sz="11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설비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Bluetooth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송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수신 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0987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15069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</a:t>
            </a:r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24053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70988" y="4808634"/>
            <a:ext cx="2249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212121"/>
                </a:solidFill>
              </a:rPr>
              <a:t>Home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GateWay</a:t>
            </a:r>
            <a:endParaRPr lang="en-US" altLang="ko-KR" sz="1100" b="1" dirty="0" smtClean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노트북 모듈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Java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라이브러리를 활용한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Bluetooth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송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수신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51184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95266" y="2774879"/>
            <a:ext cx="1556429" cy="15564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04250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30</a:t>
            </a:r>
          </a:p>
          <a:p>
            <a:pPr lvl="0" algn="ctr"/>
            <a:r>
              <a:rPr lang="en-US" altLang="ko-KR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51185" y="4808634"/>
            <a:ext cx="2249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212121"/>
                </a:solidFill>
              </a:rPr>
              <a:t>H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ome </a:t>
            </a:r>
            <a:r>
              <a:rPr lang="en-US" altLang="ko-KR" sz="1100" b="1" dirty="0" err="1" smtClean="0">
                <a:solidFill>
                  <a:srgbClr val="212121"/>
                </a:solidFill>
              </a:rPr>
              <a:t>IoT</a:t>
            </a:r>
            <a:r>
              <a:rPr lang="en-US" altLang="ko-KR" sz="1100" b="1" dirty="0" smtClean="0">
                <a:solidFill>
                  <a:srgbClr val="212121"/>
                </a:solidFill>
              </a:rPr>
              <a:t> Platform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웹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모바일 플랫폼 구성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Device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데이터를 관제 가능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144694" y="1886087"/>
            <a:ext cx="3768884" cy="399340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212121"/>
                </a:solidFill>
              </a:rPr>
              <a:t>파트 별 주요 업무 내용</a:t>
            </a:r>
            <a:endParaRPr lang="en-US" altLang="ko-KR" sz="1600" b="1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 공통 사항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200" b="1" dirty="0" smtClean="0"/>
              <a:t>프로젝트 선정에 따른 필요 요소 협의</a:t>
            </a:r>
            <a:endParaRPr lang="en-US" altLang="ko-KR" sz="12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/>
              <a:t>기본 </a:t>
            </a:r>
            <a:r>
              <a:rPr lang="ko-KR" altLang="en-US" sz="1100" dirty="0"/>
              <a:t>시나리오 </a:t>
            </a:r>
            <a:r>
              <a:rPr lang="ko-KR" altLang="en-US" sz="1100" dirty="0" smtClean="0"/>
              <a:t>설정</a:t>
            </a: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테이블</a:t>
            </a:r>
            <a:r>
              <a:rPr lang="en-US" altLang="ko-KR" sz="1100" dirty="0"/>
              <a:t>, </a:t>
            </a:r>
            <a:r>
              <a:rPr lang="ko-KR" altLang="en-US" sz="1100" dirty="0"/>
              <a:t>변수</a:t>
            </a:r>
            <a:r>
              <a:rPr lang="en-US" altLang="ko-KR" sz="1100" dirty="0"/>
              <a:t>, </a:t>
            </a:r>
            <a:r>
              <a:rPr lang="ko-KR" altLang="en-US" sz="1100" dirty="0"/>
              <a:t>디바이스 </a:t>
            </a:r>
            <a:r>
              <a:rPr lang="ko-KR" altLang="en-US" sz="1100" dirty="0" smtClean="0"/>
              <a:t>선정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Part</a:t>
            </a:r>
            <a:r>
              <a:rPr lang="ko-KR" altLang="en-US" sz="1100" dirty="0"/>
              <a:t>별 단위 공정 </a:t>
            </a:r>
            <a:r>
              <a:rPr lang="ko-KR" altLang="en-US" sz="1100" dirty="0" smtClean="0"/>
              <a:t>협의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   팀원 각각 </a:t>
            </a:r>
            <a:r>
              <a:rPr lang="ko-KR" altLang="en-US" sz="1100" dirty="0" err="1" smtClean="0"/>
              <a:t>프로토타입</a:t>
            </a:r>
            <a:r>
              <a:rPr lang="ko-KR" altLang="en-US" sz="1100" dirty="0" smtClean="0"/>
              <a:t> 프로젝트 개별 진행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   </a:t>
            </a:r>
            <a:r>
              <a:rPr lang="ko-KR" altLang="en-US" sz="1100" dirty="0" err="1" smtClean="0"/>
              <a:t>단위시스템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포인트 </a:t>
            </a:r>
            <a:r>
              <a:rPr lang="ko-KR" altLang="en-US" sz="1100" dirty="0" smtClean="0"/>
              <a:t>분석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/>
              <a:t>Arduino </a:t>
            </a:r>
            <a:r>
              <a:rPr lang="ko-KR" altLang="en-US" sz="1100" dirty="0" err="1"/>
              <a:t>단위시스템</a:t>
            </a:r>
            <a:r>
              <a:rPr lang="ko-KR" altLang="en-US" sz="1100" dirty="0"/>
              <a:t> 조립 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단위시스템별 디바이스 </a:t>
            </a:r>
            <a:r>
              <a:rPr lang="ko-KR" altLang="en-US" sz="1100" dirty="0" smtClean="0"/>
              <a:t>개발 </a:t>
            </a:r>
            <a:r>
              <a:rPr lang="en-US" altLang="ko-KR" sz="1100" dirty="0" smtClean="0"/>
              <a:t>&amp; </a:t>
            </a:r>
            <a:r>
              <a:rPr lang="ko-KR" altLang="en-US" sz="1100" dirty="0" smtClean="0"/>
              <a:t>테스트 시행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</a:t>
            </a:r>
            <a:r>
              <a:rPr lang="ko-KR" altLang="en-US" sz="1400" b="1" dirty="0" smtClean="0"/>
              <a:t>게이트웨이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</a:t>
            </a:r>
            <a:r>
              <a:rPr lang="ko-KR" altLang="en-US" sz="1100" dirty="0" smtClean="0"/>
              <a:t>노트북 </a:t>
            </a:r>
            <a:r>
              <a:rPr lang="en-US" altLang="ko-KR" sz="1100" dirty="0" smtClean="0"/>
              <a:t>Bluetooth </a:t>
            </a:r>
            <a:r>
              <a:rPr lang="ko-KR" altLang="en-US" sz="1100" dirty="0" smtClean="0"/>
              <a:t>모듈을 활용한 </a:t>
            </a:r>
            <a:r>
              <a:rPr lang="en-US" altLang="ko-KR" sz="1100" dirty="0" smtClean="0"/>
              <a:t>Bluetooth to Serial </a:t>
            </a:r>
            <a:r>
              <a:rPr lang="ko-KR" altLang="en-US" sz="1100" dirty="0" smtClean="0"/>
              <a:t>통신 </a:t>
            </a:r>
            <a:r>
              <a:rPr lang="en-US" altLang="ko-KR" sz="1100" dirty="0" smtClean="0"/>
              <a:t>Program </a:t>
            </a:r>
            <a:r>
              <a:rPr lang="ko-KR" altLang="en-US" sz="1100" dirty="0" smtClean="0"/>
              <a:t>개발 수행</a:t>
            </a:r>
            <a:endParaRPr lang="en-US" altLang="ko-KR" sz="1100" dirty="0"/>
          </a:p>
        </p:txBody>
      </p:sp>
      <p:sp>
        <p:nvSpPr>
          <p:cNvPr id="30" name="직사각형 29"/>
          <p:cNvSpPr/>
          <p:nvPr/>
        </p:nvSpPr>
        <p:spPr>
          <a:xfrm>
            <a:off x="590790" y="5832887"/>
            <a:ext cx="7209822" cy="51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ctr"/>
          <a:lstStyle/>
          <a:p>
            <a:pPr lvl="0" algn="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5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%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8402" y="5826930"/>
            <a:ext cx="297188" cy="5102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0790" y="1886522"/>
            <a:ext cx="2249428" cy="51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7461" y="1958970"/>
            <a:ext cx="155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212121"/>
                </a:solidFill>
              </a:rPr>
              <a:t>디바이스 </a:t>
            </a:r>
            <a:r>
              <a:rPr lang="en-US" altLang="ko-KR" sz="1200" b="1" dirty="0" smtClean="0">
                <a:solidFill>
                  <a:srgbClr val="212121"/>
                </a:solidFill>
              </a:rPr>
              <a:t>(Arduino)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70987" y="1886522"/>
            <a:ext cx="2249428" cy="514229"/>
            <a:chOff x="3070987" y="1886522"/>
            <a:chExt cx="2249428" cy="514229"/>
          </a:xfrm>
        </p:grpSpPr>
        <p:sp>
          <p:nvSpPr>
            <p:cNvPr id="32" name="직사각형 31"/>
            <p:cNvSpPr/>
            <p:nvPr/>
          </p:nvSpPr>
          <p:spPr>
            <a:xfrm>
              <a:off x="3070987" y="1886522"/>
              <a:ext cx="2249428" cy="514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161176" y="1958970"/>
              <a:ext cx="2064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212121"/>
                  </a:solidFill>
                </a:rPr>
                <a:t>게이트웨이</a:t>
              </a:r>
              <a:r>
                <a:rPr lang="en-US" altLang="ko-KR" sz="1200" b="1" dirty="0" smtClean="0">
                  <a:solidFill>
                    <a:srgbClr val="212121"/>
                  </a:solidFill>
                </a:rPr>
                <a:t> (Android App)</a:t>
              </a:r>
              <a:endParaRPr lang="en-US" altLang="ko-KR" sz="1200" b="1" dirty="0">
                <a:solidFill>
                  <a:srgbClr val="21212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48766" y="1886087"/>
            <a:ext cx="2249428" cy="514229"/>
            <a:chOff x="5548766" y="1886087"/>
            <a:chExt cx="2249428" cy="514229"/>
          </a:xfrm>
        </p:grpSpPr>
        <p:sp>
          <p:nvSpPr>
            <p:cNvPr id="33" name="직사각형 32"/>
            <p:cNvSpPr/>
            <p:nvPr/>
          </p:nvSpPr>
          <p:spPr>
            <a:xfrm>
              <a:off x="5548766" y="1886087"/>
              <a:ext cx="2249428" cy="514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876150" y="1958535"/>
              <a:ext cx="1594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rgbClr val="212121"/>
                  </a:solidFill>
                </a:rPr>
                <a:t>Web&amp;</a:t>
              </a:r>
              <a:r>
                <a:rPr lang="ko-KR" altLang="en-US" sz="1200" b="1" dirty="0" smtClean="0">
                  <a:solidFill>
                    <a:srgbClr val="212121"/>
                  </a:solidFill>
                </a:rPr>
                <a:t>서버</a:t>
              </a:r>
              <a:r>
                <a:rPr lang="en-US" altLang="ko-KR" sz="1200" b="1" dirty="0" smtClean="0">
                  <a:solidFill>
                    <a:srgbClr val="212121"/>
                  </a:solidFill>
                </a:rPr>
                <a:t> (Spring)</a:t>
              </a:r>
              <a:endParaRPr lang="en-US" altLang="ko-KR" sz="1200" b="1" dirty="0">
                <a:solidFill>
                  <a:srgbClr val="21212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95590" y="4941"/>
            <a:ext cx="103566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Project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06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1480" y="976146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11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주차 </a:t>
            </a:r>
            <a:r>
              <a:rPr lang="en-US" altLang="ko-KR" b="1" dirty="0" smtClean="0"/>
              <a:t>11.21 ~ 24 – </a:t>
            </a:r>
            <a:r>
              <a:rPr lang="ko-KR" altLang="en-US" b="1" dirty="0" smtClean="0"/>
              <a:t>프로젝트 기획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및 설계 기간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58921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1382</Words>
  <Application>Microsoft Office PowerPoint</Application>
  <PresentationFormat>와이드스크린</PresentationFormat>
  <Paragraphs>340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게시판 &amp; 회원관리 기능</dc:title>
  <dc:creator>Windows 사용자</dc:creator>
  <cp:lastModifiedBy>Windows 사용자</cp:lastModifiedBy>
  <cp:revision>87</cp:revision>
  <dcterms:created xsi:type="dcterms:W3CDTF">2017-09-01T04:44:09Z</dcterms:created>
  <dcterms:modified xsi:type="dcterms:W3CDTF">2017-12-15T03:45:46Z</dcterms:modified>
</cp:coreProperties>
</file>